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3" r:id="rId2"/>
    <p:sldMasterId id="2147483670" r:id="rId3"/>
  </p:sldMasterIdLst>
  <p:notesMasterIdLst>
    <p:notesMasterId r:id="rId30"/>
  </p:notesMasterIdLst>
  <p:handoutMasterIdLst>
    <p:handoutMasterId r:id="rId31"/>
  </p:handoutMasterIdLst>
  <p:sldIdLst>
    <p:sldId id="257" r:id="rId4"/>
    <p:sldId id="258" r:id="rId5"/>
    <p:sldId id="313" r:id="rId6"/>
    <p:sldId id="261" r:id="rId7"/>
    <p:sldId id="284" r:id="rId8"/>
    <p:sldId id="285" r:id="rId9"/>
    <p:sldId id="312" r:id="rId10"/>
    <p:sldId id="287" r:id="rId11"/>
    <p:sldId id="301" r:id="rId12"/>
    <p:sldId id="306" r:id="rId13"/>
    <p:sldId id="314" r:id="rId14"/>
    <p:sldId id="315" r:id="rId15"/>
    <p:sldId id="311" r:id="rId16"/>
    <p:sldId id="298" r:id="rId17"/>
    <p:sldId id="288" r:id="rId18"/>
    <p:sldId id="289" r:id="rId19"/>
    <p:sldId id="290" r:id="rId20"/>
    <p:sldId id="291" r:id="rId21"/>
    <p:sldId id="293" r:id="rId22"/>
    <p:sldId id="294" r:id="rId23"/>
    <p:sldId id="295" r:id="rId24"/>
    <p:sldId id="296" r:id="rId25"/>
    <p:sldId id="297" r:id="rId26"/>
    <p:sldId id="310" r:id="rId27"/>
    <p:sldId id="300" r:id="rId28"/>
    <p:sldId id="260" r:id="rId29"/>
  </p:sldIdLst>
  <p:sldSz cx="10980738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D237493B-EE9E-4578-8C50-78D69E5947ED}">
          <p14:sldIdLst>
            <p14:sldId id="257"/>
            <p14:sldId id="258"/>
            <p14:sldId id="313"/>
            <p14:sldId id="261"/>
            <p14:sldId id="284"/>
            <p14:sldId id="285"/>
            <p14:sldId id="312"/>
            <p14:sldId id="287"/>
            <p14:sldId id="301"/>
            <p14:sldId id="306"/>
            <p14:sldId id="314"/>
            <p14:sldId id="315"/>
            <p14:sldId id="311"/>
            <p14:sldId id="298"/>
            <p14:sldId id="288"/>
            <p14:sldId id="289"/>
            <p14:sldId id="290"/>
            <p14:sldId id="291"/>
            <p14:sldId id="293"/>
            <p14:sldId id="294"/>
            <p14:sldId id="295"/>
            <p14:sldId id="296"/>
            <p14:sldId id="297"/>
            <p14:sldId id="310"/>
            <p14:sldId id="300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4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6AA"/>
    <a:srgbClr val="00C421"/>
    <a:srgbClr val="14CA4C"/>
    <a:srgbClr val="8F69FB"/>
    <a:srgbClr val="8366FE"/>
    <a:srgbClr val="7150FE"/>
    <a:srgbClr val="DECF0C"/>
    <a:srgbClr val="A8A400"/>
    <a:srgbClr val="DA00DA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72" autoAdjust="0"/>
    <p:restoredTop sz="74532" autoAdjust="0"/>
  </p:normalViewPr>
  <p:slideViewPr>
    <p:cSldViewPr>
      <p:cViewPr varScale="1">
        <p:scale>
          <a:sx n="110" d="100"/>
          <a:sy n="110" d="100"/>
        </p:scale>
        <p:origin x="1120" y="176"/>
      </p:cViewPr>
      <p:guideLst>
        <p:guide orient="horz" pos="2160"/>
        <p:guide pos="345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6" d="100"/>
          <a:sy n="96" d="100"/>
        </p:scale>
        <p:origin x="-360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334B2-D815-4D95-BE0F-6329721836ED}" type="datetimeFigureOut">
              <a:rPr lang="en-US" smtClean="0"/>
              <a:t>10/25/23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E3E38-A4B9-47E3-9346-8E1EE3A16D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11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F49A5B-5940-4F90-A959-5747455D0893}" type="datetimeFigureOut">
              <a:rPr lang="en-US" smtClean="0"/>
              <a:t>10/25/23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685800"/>
            <a:ext cx="54895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C63925-DBA6-4339-B321-5E323984B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14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415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59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815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63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4549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36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05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638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08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773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43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017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8500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98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918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900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1587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253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20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70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44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59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34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09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i="0" u="none" strike="noStrike" dirty="0">
              <a:solidFill>
                <a:srgbClr val="3B4C55"/>
              </a:solidFill>
              <a:effectLst/>
              <a:latin typeface="Montserrat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30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63925-DBA6-4339-B321-5E323984BC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87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49637" y="1523628"/>
            <a:ext cx="9881465" cy="125730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lang="en-US" sz="3600" b="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ea typeface="+mj-ea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8716" y="5321433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2400" b="1" u="none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338716" y="5766716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1800" i="1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author@iaas.uni-stuttgart.de</a:t>
            </a:r>
          </a:p>
        </p:txBody>
      </p:sp>
      <p:sp>
        <p:nvSpPr>
          <p:cNvPr id="5" name="Textfeld 4"/>
          <p:cNvSpPr txBox="1"/>
          <p:nvPr userDrawn="1"/>
        </p:nvSpPr>
        <p:spPr>
          <a:xfrm>
            <a:off x="5269737" y="3656941"/>
            <a:ext cx="3244992" cy="454055"/>
          </a:xfrm>
          <a:prstGeom prst="rect">
            <a:avLst/>
          </a:prstGeom>
          <a:grp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pPr lvl="0" algn="l"/>
            <a:r>
              <a:rPr lang="de-DE" sz="2600">
                <a:gradFill>
                  <a:gsLst>
                    <a:gs pos="0">
                      <a:schemeClr val="tx2">
                        <a:lumMod val="20000"/>
                        <a:lumOff val="80000"/>
                      </a:schemeClr>
                    </a:gs>
                    <a:gs pos="63000">
                      <a:schemeClr val="tx2">
                        <a:lumMod val="0"/>
                        <a:lumOff val="100000"/>
                      </a:schemeClr>
                    </a:gs>
                    <a:gs pos="100000">
                      <a:schemeClr val="accent3">
                        <a:tint val="15000"/>
                        <a:satMod val="35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bg1">
                      <a:alpha val="17000"/>
                    </a:schemeClr>
                  </a:glow>
                </a:effectLst>
                <a:latin typeface="Century Gothic" pitchFamily="34" charset="0"/>
                <a:cs typeface="Calibri" pitchFamily="34" charset="0"/>
              </a:rPr>
              <a:t>Lectures</a:t>
            </a:r>
          </a:p>
        </p:txBody>
      </p:sp>
    </p:spTree>
    <p:extLst>
      <p:ext uri="{BB962C8B-B14F-4D97-AF65-F5344CB8AC3E}">
        <p14:creationId xmlns:p14="http://schemas.microsoft.com/office/powerpoint/2010/main" val="3883585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Research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9" name="Gruppieren 8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10" name="Textfeld 9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92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49637" y="1523628"/>
            <a:ext cx="9881465" cy="125730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lang="en-US" sz="3600" b="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ea typeface="+mj-ea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8716" y="5321433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2400" b="1" u="none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338716" y="5766716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1800" i="1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author@iaas.uni-stuttgart.de</a:t>
            </a:r>
          </a:p>
        </p:txBody>
      </p:sp>
      <p:sp>
        <p:nvSpPr>
          <p:cNvPr id="5" name="Textfeld 4"/>
          <p:cNvSpPr txBox="1"/>
          <p:nvPr userDrawn="1"/>
        </p:nvSpPr>
        <p:spPr>
          <a:xfrm>
            <a:off x="5269737" y="3656941"/>
            <a:ext cx="3244992" cy="454055"/>
          </a:xfrm>
          <a:prstGeom prst="rect">
            <a:avLst/>
          </a:prstGeom>
          <a:grp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pPr lvl="0" algn="l"/>
            <a:r>
              <a:rPr lang="de-DE" sz="2600">
                <a:gradFill>
                  <a:gsLst>
                    <a:gs pos="0">
                      <a:schemeClr val="tx2">
                        <a:lumMod val="20000"/>
                        <a:lumOff val="80000"/>
                      </a:schemeClr>
                    </a:gs>
                    <a:gs pos="63000">
                      <a:schemeClr val="tx2">
                        <a:lumMod val="0"/>
                        <a:lumOff val="100000"/>
                      </a:schemeClr>
                    </a:gs>
                    <a:gs pos="100000">
                      <a:schemeClr val="accent3">
                        <a:tint val="15000"/>
                        <a:satMod val="35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bg1">
                      <a:alpha val="17000"/>
                    </a:schemeClr>
                  </a:glow>
                </a:effectLst>
                <a:latin typeface="Century Gothic" pitchFamily="34" charset="0"/>
                <a:cs typeface="Calibri" pitchFamily="34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494736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998466" y="1916832"/>
            <a:ext cx="8983807" cy="269513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lang="en-US" sz="4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20353" y="7029400"/>
            <a:ext cx="2562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49637" y="1523628"/>
            <a:ext cx="9881465" cy="125730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lang="en-US" sz="3600" b="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ea typeface="+mj-ea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8716" y="5321433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2400" b="1" u="none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338716" y="5766716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1800" i="1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author@iaas.uni-stuttgart.de</a:t>
            </a:r>
          </a:p>
        </p:txBody>
      </p:sp>
      <p:sp>
        <p:nvSpPr>
          <p:cNvPr id="5" name="Textfeld 4"/>
          <p:cNvSpPr txBox="1"/>
          <p:nvPr userDrawn="1"/>
        </p:nvSpPr>
        <p:spPr>
          <a:xfrm>
            <a:off x="5269737" y="3656941"/>
            <a:ext cx="3244992" cy="454055"/>
          </a:xfrm>
          <a:prstGeom prst="rect">
            <a:avLst/>
          </a:prstGeom>
          <a:grp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pPr lvl="0" algn="l"/>
            <a:r>
              <a:rPr lang="de-DE" sz="2600">
                <a:gradFill>
                  <a:gsLst>
                    <a:gs pos="0">
                      <a:schemeClr val="tx2">
                        <a:lumMod val="20000"/>
                        <a:lumOff val="80000"/>
                      </a:schemeClr>
                    </a:gs>
                    <a:gs pos="63000">
                      <a:schemeClr val="tx2">
                        <a:lumMod val="0"/>
                        <a:lumOff val="100000"/>
                      </a:schemeClr>
                    </a:gs>
                    <a:gs pos="100000">
                      <a:schemeClr val="accent3">
                        <a:tint val="15000"/>
                        <a:satMod val="35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bg1">
                      <a:alpha val="17000"/>
                    </a:schemeClr>
                  </a:glow>
                </a:effectLst>
                <a:latin typeface="Century Gothic" pitchFamily="34" charset="0"/>
                <a:cs typeface="Calibri" pitchFamily="34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1121518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Slide Research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77090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24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Slide Lectures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916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Slide Research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9" name="Gruppieren 8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10" name="Textfeld 9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266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998466" y="1916832"/>
            <a:ext cx="8983807" cy="269513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lang="en-US" sz="4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20353" y="7029400"/>
            <a:ext cx="2562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93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49637" y="1523628"/>
            <a:ext cx="9881465" cy="125730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lang="en-US" sz="3600" b="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ea typeface="+mj-ea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8716" y="5321433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2400" b="1" u="none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338716" y="5766716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1800" i="1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author@iaas.uni-stuttgart.de</a:t>
            </a:r>
          </a:p>
        </p:txBody>
      </p:sp>
      <p:sp>
        <p:nvSpPr>
          <p:cNvPr id="5" name="Textfeld 4"/>
          <p:cNvSpPr txBox="1"/>
          <p:nvPr userDrawn="1"/>
        </p:nvSpPr>
        <p:spPr>
          <a:xfrm>
            <a:off x="5269737" y="3656941"/>
            <a:ext cx="3244992" cy="454055"/>
          </a:xfrm>
          <a:prstGeom prst="rect">
            <a:avLst/>
          </a:prstGeom>
          <a:grp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pPr lvl="0" algn="l"/>
            <a:r>
              <a:rPr lang="de-DE" sz="2600">
                <a:gradFill>
                  <a:gsLst>
                    <a:gs pos="0">
                      <a:schemeClr val="tx2">
                        <a:lumMod val="20000"/>
                        <a:lumOff val="80000"/>
                      </a:schemeClr>
                    </a:gs>
                    <a:gs pos="63000">
                      <a:schemeClr val="tx2">
                        <a:lumMod val="0"/>
                        <a:lumOff val="100000"/>
                      </a:schemeClr>
                    </a:gs>
                    <a:gs pos="100000">
                      <a:schemeClr val="accent3">
                        <a:tint val="15000"/>
                        <a:satMod val="35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bg1">
                      <a:alpha val="17000"/>
                    </a:schemeClr>
                  </a:glow>
                </a:effectLst>
                <a:latin typeface="Century Gothic" pitchFamily="34" charset="0"/>
                <a:cs typeface="Calibri" pitchFamily="34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16450956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Research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77090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52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49637" y="1523628"/>
            <a:ext cx="9881465" cy="1257300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>
              <a:defRPr lang="en-US" sz="3600" b="0" kern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ea typeface="+mj-ea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8716" y="5321433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2400" b="1" u="none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2338716" y="5766716"/>
            <a:ext cx="6303307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de-DE" sz="1800" i="1" kern="1200" dirty="0">
                <a:solidFill>
                  <a:srgbClr val="000000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author@iaas.uni-stuttgart.de</a:t>
            </a:r>
          </a:p>
        </p:txBody>
      </p:sp>
      <p:sp>
        <p:nvSpPr>
          <p:cNvPr id="5" name="Textfeld 4"/>
          <p:cNvSpPr txBox="1"/>
          <p:nvPr userDrawn="1"/>
        </p:nvSpPr>
        <p:spPr>
          <a:xfrm>
            <a:off x="5269737" y="3656941"/>
            <a:ext cx="3244992" cy="454055"/>
          </a:xfrm>
          <a:prstGeom prst="rect">
            <a:avLst/>
          </a:prstGeom>
          <a:grp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pPr lvl="0" algn="l"/>
            <a:r>
              <a:rPr lang="de-DE" sz="2600">
                <a:gradFill>
                  <a:gsLst>
                    <a:gs pos="0">
                      <a:schemeClr val="tx2">
                        <a:lumMod val="20000"/>
                        <a:lumOff val="80000"/>
                      </a:schemeClr>
                    </a:gs>
                    <a:gs pos="63000">
                      <a:schemeClr val="tx2">
                        <a:lumMod val="0"/>
                        <a:lumOff val="100000"/>
                      </a:schemeClr>
                    </a:gs>
                    <a:gs pos="100000">
                      <a:schemeClr val="accent3">
                        <a:tint val="15000"/>
                        <a:satMod val="350000"/>
                      </a:schemeClr>
                    </a:gs>
                  </a:gsLst>
                  <a:lin ang="5400000" scaled="1"/>
                </a:gradFill>
                <a:effectLst>
                  <a:glow rad="63500">
                    <a:schemeClr val="bg1">
                      <a:alpha val="17000"/>
                    </a:schemeClr>
                  </a:glow>
                </a:effectLst>
                <a:latin typeface="Century Gothic" pitchFamily="34" charset="0"/>
                <a:cs typeface="Calibri" pitchFamily="34" charset="0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14401956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Lectures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967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Research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9" name="Gruppieren 8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10" name="Textfeld 9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861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Research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77090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046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Lectures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942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Research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9" name="Gruppieren 8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10" name="Textfeld 9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091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998466" y="1916832"/>
            <a:ext cx="8983807" cy="269513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lang="en-US" sz="40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14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marL="0" lvl="0" algn="ctr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20353" y="7029400"/>
            <a:ext cx="2562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55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Research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77090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Research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2947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ectures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  <a:prstGeom prst="rect">
            <a:avLst/>
          </a:prstGeom>
        </p:spPr>
        <p:txBody>
          <a:bodyPr/>
          <a:lstStyle>
            <a:lvl1pPr>
              <a:defRPr lang="en-US" sz="2600" b="0" noProof="0" dirty="0" smtClean="0">
                <a:solidFill>
                  <a:schemeClr val="tx2">
                    <a:lumMod val="50000"/>
                  </a:schemeClr>
                </a:solidFill>
                <a:effectLst>
                  <a:reflection blurRad="6350" stA="8000" endPos="45500" dir="5400000" sy="-100000" algn="bl" rotWithShape="0"/>
                </a:effectLst>
                <a:latin typeface="Calibri" pitchFamily="34" charset="0"/>
                <a:cs typeface="Calibri" pitchFamily="34" charset="0"/>
              </a:defRPr>
            </a:lvl1pPr>
          </a:lstStyle>
          <a:p>
            <a:pPr lvl="0" fontAlgn="base">
              <a:spcAft>
                <a:spcPct val="0"/>
              </a:spcAft>
            </a:pPr>
            <a:r>
              <a:rPr lang="en-US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2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  <a:lvl2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20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2pPr>
            <a:lvl3pPr marL="1177925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7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3pPr>
            <a:lvl4pPr marL="1630362" indent="-28575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de-DE" sz="1600" smtClean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§"/>
              <a:defRPr lang="en-US" sz="1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5pPr>
          </a:lstStyle>
          <a:p>
            <a:pPr marL="355600" lvl="0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Textmasterformat bearbeiten</a:t>
            </a:r>
          </a:p>
          <a:p>
            <a:pPr marL="355600" lvl="1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Zweite Ebene</a:t>
            </a:r>
          </a:p>
          <a:p>
            <a:pPr marL="355600" lvl="2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Dritte Ebene</a:t>
            </a:r>
          </a:p>
          <a:p>
            <a:pPr marL="355600" lvl="3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Vierte Ebene</a:t>
            </a:r>
          </a:p>
          <a:p>
            <a:pPr marL="355600" lvl="4" indent="-355600" fontAlgn="base">
              <a:spcAft>
                <a:spcPct val="0"/>
              </a:spcAft>
              <a:buClr>
                <a:schemeClr val="tx2">
                  <a:lumMod val="50000"/>
                </a:schemeClr>
              </a:buClr>
              <a:buSzPct val="75000"/>
              <a:buFont typeface="Wingdings" pitchFamily="2" charset="2"/>
              <a:buChar char="n"/>
            </a:pPr>
            <a:r>
              <a:rPr lang="en-US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Trennlinie"/>
          <p:cNvCxnSpPr/>
          <p:nvPr userDrawn="1"/>
        </p:nvCxnSpPr>
        <p:spPr>
          <a:xfrm>
            <a:off x="366512" y="874665"/>
            <a:ext cx="10031762" cy="0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uppieren 25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10" name="Gruppieren 9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25" name="Textfeld 24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0977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ectures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3BFA2-E80D-4A5D-8542-5C9C8D55CE8C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algn="r"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48497" y="2692458"/>
            <a:ext cx="307777" cy="1457716"/>
            <a:chOff x="48497" y="3022938"/>
            <a:chExt cx="307777" cy="1457716"/>
          </a:xfrm>
        </p:grpSpPr>
        <p:grpSp>
          <p:nvGrpSpPr>
            <p:cNvPr id="9" name="Gruppieren 8"/>
            <p:cNvGrpSpPr/>
            <p:nvPr userDrawn="1"/>
          </p:nvGrpSpPr>
          <p:grpSpPr>
            <a:xfrm rot="16200000">
              <a:off x="-46219" y="4083448"/>
              <a:ext cx="540502" cy="253910"/>
              <a:chOff x="884738" y="1329521"/>
              <a:chExt cx="8373465" cy="3927180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38100">
                <a:schemeClr val="bg1">
                  <a:alpha val="26000"/>
                </a:schemeClr>
              </a:glow>
            </a:effectLst>
          </p:grpSpPr>
          <p:sp>
            <p:nvSpPr>
              <p:cNvPr id="11" name="Abgerundetes Rechteck 10"/>
              <p:cNvSpPr/>
              <p:nvPr/>
            </p:nvSpPr>
            <p:spPr>
              <a:xfrm>
                <a:off x="5386965" y="1628788"/>
                <a:ext cx="288028" cy="3312374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2" name="Gruppieren 11"/>
              <p:cNvGrpSpPr/>
              <p:nvPr/>
            </p:nvGrpSpPr>
            <p:grpSpPr>
              <a:xfrm>
                <a:off x="884738" y="1329521"/>
                <a:ext cx="1419611" cy="3927165"/>
                <a:chOff x="884734" y="1329521"/>
                <a:chExt cx="1419606" cy="3927165"/>
              </a:xfrm>
              <a:grpFill/>
            </p:grpSpPr>
            <p:sp>
              <p:nvSpPr>
                <p:cNvPr id="23" name="Abgerundetes Rechteck 2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4" name="Abgerundetes Rechteck 2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3" name="Abgerundetes Rechteck 12"/>
              <p:cNvSpPr/>
              <p:nvPr/>
            </p:nvSpPr>
            <p:spPr>
              <a:xfrm rot="5400000">
                <a:off x="3731966" y="1044772"/>
                <a:ext cx="196722" cy="4408780"/>
              </a:xfrm>
              <a:prstGeom prst="roundRect">
                <a:avLst>
                  <a:gd name="adj" fmla="val 325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4" name="Gleichschenkliges Dreieck 13"/>
              <p:cNvSpPr/>
              <p:nvPr/>
            </p:nvSpPr>
            <p:spPr>
              <a:xfrm rot="5400000">
                <a:off x="5723631" y="2962982"/>
                <a:ext cx="875716" cy="58665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5" name="Ellipse 14"/>
              <p:cNvSpPr/>
              <p:nvPr/>
            </p:nvSpPr>
            <p:spPr>
              <a:xfrm>
                <a:off x="1286430" y="2940305"/>
                <a:ext cx="575063" cy="57505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6" name="Ellipse 15"/>
              <p:cNvSpPr/>
              <p:nvPr/>
            </p:nvSpPr>
            <p:spPr>
              <a:xfrm>
                <a:off x="6461672" y="2931922"/>
                <a:ext cx="632569" cy="63256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17" name="Gruppieren 16"/>
              <p:cNvGrpSpPr/>
              <p:nvPr/>
            </p:nvGrpSpPr>
            <p:grpSpPr>
              <a:xfrm>
                <a:off x="3120520" y="1329536"/>
                <a:ext cx="1419608" cy="3927165"/>
                <a:chOff x="884734" y="1329521"/>
                <a:chExt cx="1419606" cy="3927165"/>
              </a:xfrm>
              <a:grpFill/>
            </p:grpSpPr>
            <p:sp>
              <p:nvSpPr>
                <p:cNvPr id="21" name="Abgerundetes Rechteck 20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  <p:sp>
              <p:nvSpPr>
                <p:cNvPr id="22" name="Abgerundetes Rechteck 21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de-DE"/>
                </a:p>
              </p:txBody>
            </p:sp>
          </p:grpSp>
          <p:sp>
            <p:nvSpPr>
              <p:cNvPr id="18" name="Halbbogen 17"/>
              <p:cNvSpPr/>
              <p:nvPr/>
            </p:nvSpPr>
            <p:spPr>
              <a:xfrm>
                <a:off x="6648207" y="1628749"/>
                <a:ext cx="2609996" cy="2320023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19" name="Halbbogen 18"/>
              <p:cNvSpPr/>
              <p:nvPr/>
            </p:nvSpPr>
            <p:spPr>
              <a:xfrm flipH="1" flipV="1">
                <a:off x="4379251" y="2598225"/>
                <a:ext cx="2534674" cy="2343223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6648827" y="2776171"/>
                <a:ext cx="262806" cy="10115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de-DE"/>
              </a:p>
            </p:txBody>
          </p:sp>
        </p:grpSp>
        <p:sp>
          <p:nvSpPr>
            <p:cNvPr id="10" name="Textfeld 9"/>
            <p:cNvSpPr txBox="1"/>
            <p:nvPr userDrawn="1"/>
          </p:nvSpPr>
          <p:spPr>
            <a:xfrm rot="16200000">
              <a:off x="-304045" y="3375480"/>
              <a:ext cx="1012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kern="1200">
                  <a:solidFill>
                    <a:schemeClr val="bg1"/>
                  </a:solidFill>
                  <a:effectLst>
                    <a:glow rad="38100">
                      <a:schemeClr val="bg1">
                        <a:alpha val="14000"/>
                      </a:schemeClr>
                    </a:glow>
                  </a:effectLst>
                  <a:latin typeface="Century Gothic" pitchFamily="34" charset="0"/>
                  <a:ea typeface="+mn-ea"/>
                  <a:cs typeface="Calibri" pitchFamily="34" charset="0"/>
                </a:rPr>
                <a:t>Lectures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940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ransparent Deck"/>
          <p:cNvSpPr/>
          <p:nvPr/>
        </p:nvSpPr>
        <p:spPr bwMode="auto">
          <a:xfrm>
            <a:off x="3398205" y="854090"/>
            <a:ext cx="7328841" cy="46166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 Ref" pitchFamily="34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>
            <a:off x="-1" y="0"/>
            <a:ext cx="10980739" cy="4941168"/>
          </a:xfrm>
          <a:prstGeom prst="rect">
            <a:avLst/>
          </a:prstGeom>
          <a:gradFill flip="none" rotWithShape="1">
            <a:gsLst>
              <a:gs pos="0">
                <a:srgbClr val="1F517F"/>
              </a:gs>
              <a:gs pos="100000">
                <a:srgbClr val="0E2844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indent="0">
              <a:lnSpc>
                <a:spcPct val="100000"/>
              </a:lnSpc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 Ref" pitchFamily="34" charset="0"/>
            </a:endParaRPr>
          </a:p>
        </p:txBody>
      </p:sp>
      <p:grpSp>
        <p:nvGrpSpPr>
          <p:cNvPr id="27" name="Logo"/>
          <p:cNvGrpSpPr/>
          <p:nvPr/>
        </p:nvGrpSpPr>
        <p:grpSpPr>
          <a:xfrm>
            <a:off x="4122217" y="3573016"/>
            <a:ext cx="3021914" cy="691789"/>
            <a:chOff x="2267744" y="1756325"/>
            <a:chExt cx="5353509" cy="1225547"/>
          </a:xfrm>
        </p:grpSpPr>
        <p:pic>
          <p:nvPicPr>
            <p:cNvPr id="28" name="IAAS Logo" descr="C:\Users\breiteue\Dropbox\IAAS-CloudTechnology3_Title.png"/>
            <p:cNvPicPr>
              <a:picLocks noChangeAspect="1" noChangeArrowheads="1"/>
            </p:cNvPicPr>
            <p:nvPr userDrawn="1"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45" t="63361"/>
            <a:stretch/>
          </p:blipFill>
          <p:spPr bwMode="auto">
            <a:xfrm>
              <a:off x="3601157" y="2686891"/>
              <a:ext cx="4020096" cy="2949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9" name="Gruppieren 28"/>
            <p:cNvGrpSpPr/>
            <p:nvPr userDrawn="1"/>
          </p:nvGrpSpPr>
          <p:grpSpPr>
            <a:xfrm>
              <a:off x="2267744" y="1756325"/>
              <a:ext cx="2425497" cy="1137560"/>
              <a:chOff x="884734" y="1329521"/>
              <a:chExt cx="8373477" cy="3927165"/>
            </a:xfrm>
            <a:gradFill flip="none" rotWithShape="1">
              <a:gsLst>
                <a:gs pos="0">
                  <a:schemeClr val="tx2">
                    <a:lumMod val="20000"/>
                    <a:lumOff val="80000"/>
                  </a:schemeClr>
                </a:gs>
                <a:gs pos="63000">
                  <a:schemeClr val="tx2">
                    <a:lumMod val="0"/>
                    <a:lumOff val="1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5400000" scaled="1"/>
              <a:tileRect/>
            </a:gradFill>
            <a:effectLst>
              <a:glow rad="50800">
                <a:schemeClr val="bg1">
                  <a:alpha val="25000"/>
                </a:schemeClr>
              </a:glow>
            </a:effectLst>
          </p:grpSpPr>
          <p:sp>
            <p:nvSpPr>
              <p:cNvPr id="35" name="Abgerundetes Rechteck 34"/>
              <p:cNvSpPr/>
              <p:nvPr/>
            </p:nvSpPr>
            <p:spPr>
              <a:xfrm>
                <a:off x="5386948" y="1628800"/>
                <a:ext cx="288032" cy="3312368"/>
              </a:xfrm>
              <a:prstGeom prst="roundRect">
                <a:avLst>
                  <a:gd name="adj" fmla="val 3254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54" name="Gruppieren 53"/>
              <p:cNvGrpSpPr/>
              <p:nvPr/>
            </p:nvGrpSpPr>
            <p:grpSpPr>
              <a:xfrm>
                <a:off x="884734" y="1329521"/>
                <a:ext cx="1419606" cy="3927165"/>
                <a:chOff x="884734" y="1329521"/>
                <a:chExt cx="1419606" cy="3927165"/>
              </a:xfrm>
              <a:grpFill/>
            </p:grpSpPr>
            <p:sp>
              <p:nvSpPr>
                <p:cNvPr id="65" name="Abgerundetes Rechteck 64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6" name="Abgerundetes Rechteck 65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55" name="Abgerundetes Rechteck 54"/>
              <p:cNvSpPr/>
              <p:nvPr/>
            </p:nvSpPr>
            <p:spPr>
              <a:xfrm rot="5400000">
                <a:off x="3731952" y="1044789"/>
                <a:ext cx="196730" cy="4408763"/>
              </a:xfrm>
              <a:prstGeom prst="roundRect">
                <a:avLst>
                  <a:gd name="adj" fmla="val 3254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6" name="Gleichschenkliges Dreieck 55"/>
              <p:cNvSpPr/>
              <p:nvPr/>
            </p:nvSpPr>
            <p:spPr>
              <a:xfrm rot="5400000">
                <a:off x="5723612" y="2962986"/>
                <a:ext cx="875718" cy="58665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" name="Ellipse 56"/>
              <p:cNvSpPr/>
              <p:nvPr/>
            </p:nvSpPr>
            <p:spPr>
              <a:xfrm>
                <a:off x="1286424" y="2940306"/>
                <a:ext cx="575056" cy="57505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8" name="Ellipse 57"/>
              <p:cNvSpPr/>
              <p:nvPr/>
            </p:nvSpPr>
            <p:spPr>
              <a:xfrm>
                <a:off x="6461650" y="2931912"/>
                <a:ext cx="632562" cy="63256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59" name="Gruppieren 58"/>
              <p:cNvGrpSpPr/>
              <p:nvPr/>
            </p:nvGrpSpPr>
            <p:grpSpPr>
              <a:xfrm>
                <a:off x="3120514" y="1329521"/>
                <a:ext cx="1419606" cy="3927165"/>
                <a:chOff x="884734" y="1329521"/>
                <a:chExt cx="1419606" cy="3927165"/>
              </a:xfrm>
              <a:grpFill/>
            </p:grpSpPr>
            <p:sp>
              <p:nvSpPr>
                <p:cNvPr id="63" name="Abgerundetes Rechteck 62"/>
                <p:cNvSpPr/>
                <p:nvPr/>
              </p:nvSpPr>
              <p:spPr>
                <a:xfrm>
                  <a:off x="884734" y="1628800"/>
                  <a:ext cx="288032" cy="3312368"/>
                </a:xfrm>
                <a:prstGeom prst="roundRect">
                  <a:avLst>
                    <a:gd name="adj" fmla="val 3254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4" name="Abgerundetes Rechteck 63"/>
                <p:cNvSpPr/>
                <p:nvPr/>
              </p:nvSpPr>
              <p:spPr>
                <a:xfrm rot="2142121">
                  <a:off x="2016308" y="1329521"/>
                  <a:ext cx="288032" cy="3927165"/>
                </a:xfrm>
                <a:prstGeom prst="roundRect">
                  <a:avLst>
                    <a:gd name="adj" fmla="val 3254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60" name="Halbbogen 59"/>
              <p:cNvSpPr/>
              <p:nvPr/>
            </p:nvSpPr>
            <p:spPr>
              <a:xfrm>
                <a:off x="6648211" y="1628744"/>
                <a:ext cx="2610000" cy="2320026"/>
              </a:xfrm>
              <a:prstGeom prst="blockArc">
                <a:avLst>
                  <a:gd name="adj1" fmla="val 10800000"/>
                  <a:gd name="adj2" fmla="val 16205339"/>
                  <a:gd name="adj3" fmla="val 1138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lt1"/>
                  </a:solidFill>
                </a:endParaRPr>
              </a:p>
            </p:txBody>
          </p:sp>
          <p:sp>
            <p:nvSpPr>
              <p:cNvPr id="61" name="Halbbogen 60"/>
              <p:cNvSpPr/>
              <p:nvPr/>
            </p:nvSpPr>
            <p:spPr>
              <a:xfrm flipH="1" flipV="1">
                <a:off x="4379249" y="2598221"/>
                <a:ext cx="2534680" cy="2343226"/>
              </a:xfrm>
              <a:prstGeom prst="blockArc">
                <a:avLst>
                  <a:gd name="adj1" fmla="val 10800000"/>
                  <a:gd name="adj2" fmla="val 16398920"/>
                  <a:gd name="adj3" fmla="val 1131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lt1"/>
                  </a:solidFill>
                </a:endParaRPr>
              </a:p>
            </p:txBody>
          </p:sp>
          <p:sp>
            <p:nvSpPr>
              <p:cNvPr id="62" name="Rechteck 61"/>
              <p:cNvSpPr/>
              <p:nvPr/>
            </p:nvSpPr>
            <p:spPr>
              <a:xfrm>
                <a:off x="6648827" y="2776166"/>
                <a:ext cx="262800" cy="10115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67" name="Author"/>
          <p:cNvSpPr txBox="1">
            <a:spLocks noChangeArrowheads="1"/>
          </p:cNvSpPr>
          <p:nvPr/>
        </p:nvSpPr>
        <p:spPr bwMode="auto">
          <a:xfrm>
            <a:off x="3191888" y="6132960"/>
            <a:ext cx="459696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800" noProof="0">
                <a:solidFill>
                  <a:srgbClr val="000000"/>
                </a:solidFill>
                <a:latin typeface="Calibri" pitchFamily="34" charset="0"/>
              </a:rPr>
              <a:t>Institute of Architecture of Application Systems</a:t>
            </a:r>
          </a:p>
        </p:txBody>
      </p:sp>
      <p:grpSp>
        <p:nvGrpSpPr>
          <p:cNvPr id="2" name="Gruppieren 1"/>
          <p:cNvGrpSpPr/>
          <p:nvPr/>
        </p:nvGrpSpPr>
        <p:grpSpPr>
          <a:xfrm>
            <a:off x="456173" y="5320122"/>
            <a:ext cx="2065320" cy="1161703"/>
            <a:chOff x="324843" y="5248250"/>
            <a:chExt cx="2205037" cy="1240292"/>
          </a:xfrm>
        </p:grpSpPr>
        <p:pic>
          <p:nvPicPr>
            <p:cNvPr id="1026" name="Picture 2" descr="https://www.tu9.de/media/img/unis/2016_unistuttgart_logo_englisch.jpg"/>
            <p:cNvPicPr>
              <a:picLocks noChangeAspect="1" noChangeArrowheads="1"/>
            </p:cNvPicPr>
            <p:nvPr userDrawn="1"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396" b="31111"/>
            <a:stretch/>
          </p:blipFill>
          <p:spPr bwMode="auto">
            <a:xfrm>
              <a:off x="324843" y="6037730"/>
              <a:ext cx="2205037" cy="450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2" descr="https://www.tu9.de/media/img/unis/2016_unistuttgart_logo_englisch.jpg"/>
            <p:cNvPicPr>
              <a:picLocks noChangeAspect="1" noChangeArrowheads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6925"/>
            <a:stretch/>
          </p:blipFill>
          <p:spPr bwMode="auto">
            <a:xfrm>
              <a:off x="1013261" y="5248250"/>
              <a:ext cx="895758" cy="8710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2534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9" r:id="rId2"/>
    <p:sldLayoutId id="2147483690" r:id="rId3"/>
    <p:sldLayoutId id="2147483691" r:id="rId4"/>
    <p:sldLayoutId id="2147483692" r:id="rId5"/>
    <p:sldLayoutId id="2147483716" r:id="rId6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ransparent Deck"/>
          <p:cNvSpPr/>
          <p:nvPr/>
        </p:nvSpPr>
        <p:spPr bwMode="auto">
          <a:xfrm>
            <a:off x="3398205" y="854090"/>
            <a:ext cx="7328841" cy="46166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 Ref" pitchFamily="34" charset="0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549275" y="6356350"/>
            <a:ext cx="2562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B54FC-8FED-40AA-BD89-30FE731A98E4}" type="datetime1">
              <a:rPr lang="en-US" smtClean="0"/>
              <a:t>10/25/23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751263" y="6356350"/>
            <a:ext cx="3478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20353" y="6368225"/>
            <a:ext cx="2562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</a:defRPr>
            </a:lvl1pPr>
          </a:lstStyle>
          <a:p>
            <a:fld id="{ACA2A22D-43A3-4325-8000-B0F614F5476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lussdiagramm: Verzögerung 6"/>
          <p:cNvSpPr/>
          <p:nvPr/>
        </p:nvSpPr>
        <p:spPr bwMode="auto">
          <a:xfrm>
            <a:off x="-4522" y="1494"/>
            <a:ext cx="443042" cy="6876785"/>
          </a:xfrm>
          <a:prstGeom prst="flowChartDelay">
            <a:avLst/>
          </a:prstGeom>
          <a:gradFill flip="none" rotWithShape="1">
            <a:gsLst>
              <a:gs pos="0">
                <a:srgbClr val="1F517F"/>
              </a:gs>
              <a:gs pos="100000">
                <a:srgbClr val="0E2844"/>
              </a:gs>
            </a:gsLst>
            <a:path path="shape">
              <a:fillToRect l="50000" t="50000" r="50000" b="50000"/>
            </a:path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endParaRPr kumimoji="0" lang="de-DE" b="0" i="0" u="none" strike="noStrike" cap="none" normalizeH="0" baseline="0">
              <a:ln>
                <a:noFill/>
              </a:ln>
              <a:effectLst/>
              <a:latin typeface="Verdana R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407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87" r:id="rId2"/>
    <p:sldLayoutId id="2147483686" r:id="rId3"/>
    <p:sldLayoutId id="2147483688" r:id="rId4"/>
    <p:sldLayoutId id="2147483693" r:id="rId5"/>
    <p:sldLayoutId id="2147483715" r:id="rId6"/>
    <p:sldLayoutId id="2147483710" r:id="rId7"/>
    <p:sldLayoutId id="2147483711" r:id="rId8"/>
    <p:sldLayoutId id="2147483712" r:id="rId9"/>
    <p:sldLayoutId id="2147483713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hteck 23"/>
          <p:cNvSpPr/>
          <p:nvPr/>
        </p:nvSpPr>
        <p:spPr bwMode="auto">
          <a:xfrm>
            <a:off x="-1" y="-27086"/>
            <a:ext cx="10980739" cy="6912173"/>
          </a:xfrm>
          <a:prstGeom prst="rect">
            <a:avLst/>
          </a:prstGeom>
          <a:gradFill flip="none" rotWithShape="1">
            <a:gsLst>
              <a:gs pos="0">
                <a:srgbClr val="1F517F"/>
              </a:gs>
              <a:gs pos="100000">
                <a:srgbClr val="0E2844"/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R="0" lvl="0" indent="0">
              <a:lnSpc>
                <a:spcPct val="100000"/>
              </a:lnSpc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 R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69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94" r:id="rId2"/>
    <p:sldLayoutId id="2147483695" r:id="rId3"/>
    <p:sldLayoutId id="2147483696" r:id="rId4"/>
    <p:sldLayoutId id="2147483697" r:id="rId5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000" dirty="0" err="1"/>
              <a:t>Implementing</a:t>
            </a:r>
            <a:r>
              <a:rPr lang="de-DE" sz="4000" dirty="0"/>
              <a:t> </a:t>
            </a:r>
            <a:r>
              <a:rPr lang="de-DE" sz="4000" dirty="0" err="1"/>
              <a:t>Variational</a:t>
            </a:r>
            <a:r>
              <a:rPr lang="de-DE" sz="4000" dirty="0"/>
              <a:t> Quantum </a:t>
            </a:r>
            <a:r>
              <a:rPr lang="de-DE" sz="4000" dirty="0" err="1"/>
              <a:t>Algorithms</a:t>
            </a:r>
            <a:r>
              <a:rPr lang="de-DE" sz="4000" dirty="0"/>
              <a:t> </a:t>
            </a:r>
            <a:r>
              <a:rPr lang="de-DE" sz="4000" dirty="0" err="1"/>
              <a:t>as</a:t>
            </a:r>
            <a:r>
              <a:rPr lang="de-DE" sz="4000" dirty="0"/>
              <a:t> </a:t>
            </a:r>
            <a:r>
              <a:rPr lang="de-DE" sz="4000" dirty="0" err="1"/>
              <a:t>Compositions</a:t>
            </a:r>
            <a:r>
              <a:rPr lang="de-DE" sz="4000" dirty="0"/>
              <a:t>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Reusable</a:t>
            </a:r>
            <a:r>
              <a:rPr lang="de-DE" sz="4000" dirty="0"/>
              <a:t> Microservice-</a:t>
            </a:r>
            <a:r>
              <a:rPr lang="de-DE" sz="4000" dirty="0" err="1"/>
              <a:t>based</a:t>
            </a:r>
            <a:r>
              <a:rPr lang="de-DE" sz="4000" dirty="0"/>
              <a:t> Plugins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/>
              <a:t>Matthias </a:t>
            </a:r>
            <a:r>
              <a:rPr lang="de-DE" err="1"/>
              <a:t>Weilinger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/>
              <a:t>st156232@stud.uni-stuttgart.de</a:t>
            </a:r>
          </a:p>
        </p:txBody>
      </p:sp>
    </p:spTree>
    <p:extLst>
      <p:ext uri="{BB962C8B-B14F-4D97-AF65-F5344CB8AC3E}">
        <p14:creationId xmlns:p14="http://schemas.microsoft.com/office/powerpoint/2010/main" val="3444238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DC62BB-6D35-9BA5-60C1-930E16F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- 2 Resulting Approaches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93DBE-4B3F-8D46-0F46-0FDEDA44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86541"/>
          </a:xfrm>
        </p:spPr>
        <p:txBody>
          <a:bodyPr/>
          <a:lstStyle/>
          <a:p>
            <a:r>
              <a:rPr lang="en-US" dirty="0"/>
              <a:t>Key difference: Objective Function Plugin holds (no) state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CBC204-C24A-17DB-B8F3-924217C42970}"/>
              </a:ext>
            </a:extLst>
          </p:cNvPr>
          <p:cNvSpPr/>
          <p:nvPr/>
        </p:nvSpPr>
        <p:spPr>
          <a:xfrm>
            <a:off x="7429861" y="4085852"/>
            <a:ext cx="2531655" cy="7113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Objective Function Plugin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464D18-ED53-B76A-6805-C3DC0E87687C}"/>
              </a:ext>
            </a:extLst>
          </p:cNvPr>
          <p:cNvSpPr/>
          <p:nvPr/>
        </p:nvSpPr>
        <p:spPr>
          <a:xfrm>
            <a:off x="1097881" y="4085851"/>
            <a:ext cx="2518420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Coordinator Plugin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D652B-9501-D2F6-4B4D-76B794DA4155}"/>
              </a:ext>
            </a:extLst>
          </p:cNvPr>
          <p:cNvSpPr txBox="1"/>
          <p:nvPr/>
        </p:nvSpPr>
        <p:spPr>
          <a:xfrm>
            <a:off x="972353" y="1988839"/>
            <a:ext cx="2769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Decoupled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207F6-27EF-326F-747E-9A9AFB130BEC}"/>
              </a:ext>
            </a:extLst>
          </p:cNvPr>
          <p:cNvSpPr txBox="1"/>
          <p:nvPr/>
        </p:nvSpPr>
        <p:spPr>
          <a:xfrm>
            <a:off x="7238911" y="1988858"/>
            <a:ext cx="2722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Integrated 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35824-8510-EE74-C4B9-644DDE643C27}"/>
              </a:ext>
            </a:extLst>
          </p:cNvPr>
          <p:cNvSpPr txBox="1"/>
          <p:nvPr/>
        </p:nvSpPr>
        <p:spPr>
          <a:xfrm>
            <a:off x="4695301" y="3132035"/>
            <a:ext cx="1869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 user input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4911BF-285B-5F86-EFC3-1C39BE56A51F}"/>
              </a:ext>
            </a:extLst>
          </p:cNvPr>
          <p:cNvCxnSpPr>
            <a:stCxn id="2" idx="1"/>
            <a:endCxn id="5" idx="3"/>
          </p:cNvCxnSpPr>
          <p:nvPr/>
        </p:nvCxnSpPr>
        <p:spPr>
          <a:xfrm flipH="1">
            <a:off x="3616301" y="4441502"/>
            <a:ext cx="381356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A6213C-F171-99A7-65A0-1D1177318FC2}"/>
              </a:ext>
            </a:extLst>
          </p:cNvPr>
          <p:cNvSpPr txBox="1"/>
          <p:nvPr/>
        </p:nvSpPr>
        <p:spPr>
          <a:xfrm>
            <a:off x="5061588" y="4002358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session-ID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2E73A3-A855-0033-502B-D8535B0B9581}"/>
              </a:ext>
            </a:extLst>
          </p:cNvPr>
          <p:cNvSpPr txBox="1"/>
          <p:nvPr/>
        </p:nvSpPr>
        <p:spPr>
          <a:xfrm>
            <a:off x="4687255" y="4511315"/>
            <a:ext cx="18855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…</a:t>
            </a:r>
          </a:p>
        </p:txBody>
      </p:sp>
      <p:pic>
        <p:nvPicPr>
          <p:cNvPr id="14" name="Graphic 13" descr="Database with solid fill">
            <a:extLst>
              <a:ext uri="{FF2B5EF4-FFF2-40B4-BE49-F238E27FC236}">
                <a16:creationId xmlns:a16="http://schemas.microsoft.com/office/drawing/2014/main" id="{9701D2B3-5964-5A74-D557-69311310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8488" y="5568192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302B3DD-E5B6-412C-7ED7-3A1CB7D8820E}"/>
              </a:ext>
            </a:extLst>
          </p:cNvPr>
          <p:cNvSpPr txBox="1"/>
          <p:nvPr/>
        </p:nvSpPr>
        <p:spPr>
          <a:xfrm>
            <a:off x="8469504" y="6432481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661D0B-7BE9-56A6-89C8-B34230DDE0B6}"/>
              </a:ext>
            </a:extLst>
          </p:cNvPr>
          <p:cNvCxnSpPr>
            <a:cxnSpLocks/>
          </p:cNvCxnSpPr>
          <p:nvPr/>
        </p:nvCxnSpPr>
        <p:spPr>
          <a:xfrm flipH="1">
            <a:off x="8695688" y="4818200"/>
            <a:ext cx="1" cy="7710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9E87841-3683-FE7F-81A1-95C89040FB42}"/>
              </a:ext>
            </a:extLst>
          </p:cNvPr>
          <p:cNvSpPr txBox="1"/>
          <p:nvPr/>
        </p:nvSpPr>
        <p:spPr>
          <a:xfrm>
            <a:off x="8802737" y="4818200"/>
            <a:ext cx="18855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0612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/>
      <p:bldP spid="7" grpId="0"/>
      <p:bldP spid="8" grpId="0"/>
      <p:bldP spid="11" grpId="0"/>
      <p:bldP spid="12" grpId="0"/>
      <p:bldP spid="17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DC62BB-6D35-9BA5-60C1-930E16F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- 2 Resulting Approaches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93DBE-4B3F-8D46-0F46-0FDEDA44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86541"/>
          </a:xfrm>
        </p:spPr>
        <p:txBody>
          <a:bodyPr/>
          <a:lstStyle/>
          <a:p>
            <a:r>
              <a:rPr lang="en-US" dirty="0"/>
              <a:t>Key difference: Objective Function Plugin holds (no) state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CBC204-C24A-17DB-B8F3-924217C42970}"/>
              </a:ext>
            </a:extLst>
          </p:cNvPr>
          <p:cNvSpPr/>
          <p:nvPr/>
        </p:nvSpPr>
        <p:spPr>
          <a:xfrm>
            <a:off x="7429861" y="4085852"/>
            <a:ext cx="2531655" cy="7113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Objective Function Plugin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464D18-ED53-B76A-6805-C3DC0E87687C}"/>
              </a:ext>
            </a:extLst>
          </p:cNvPr>
          <p:cNvSpPr/>
          <p:nvPr/>
        </p:nvSpPr>
        <p:spPr>
          <a:xfrm>
            <a:off x="1097881" y="4085851"/>
            <a:ext cx="2518420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Coordinator Plugin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D652B-9501-D2F6-4B4D-76B794DA4155}"/>
              </a:ext>
            </a:extLst>
          </p:cNvPr>
          <p:cNvSpPr txBox="1"/>
          <p:nvPr/>
        </p:nvSpPr>
        <p:spPr>
          <a:xfrm>
            <a:off x="972353" y="1988839"/>
            <a:ext cx="2769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Decoupled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207F6-27EF-326F-747E-9A9AFB130BEC}"/>
              </a:ext>
            </a:extLst>
          </p:cNvPr>
          <p:cNvSpPr txBox="1"/>
          <p:nvPr/>
        </p:nvSpPr>
        <p:spPr>
          <a:xfrm>
            <a:off x="7238911" y="1988858"/>
            <a:ext cx="2722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Integrated 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35824-8510-EE74-C4B9-644DDE643C27}"/>
              </a:ext>
            </a:extLst>
          </p:cNvPr>
          <p:cNvSpPr txBox="1"/>
          <p:nvPr/>
        </p:nvSpPr>
        <p:spPr>
          <a:xfrm>
            <a:off x="4951910" y="3150987"/>
            <a:ext cx="1373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 Data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4911BF-285B-5F86-EFC3-1C39BE56A51F}"/>
              </a:ext>
            </a:extLst>
          </p:cNvPr>
          <p:cNvCxnSpPr>
            <a:cxnSpLocks/>
            <a:stCxn id="5" idx="3"/>
            <a:endCxn id="2" idx="1"/>
          </p:cNvCxnSpPr>
          <p:nvPr/>
        </p:nvCxnSpPr>
        <p:spPr>
          <a:xfrm>
            <a:off x="3616301" y="4441502"/>
            <a:ext cx="381356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A6213C-F171-99A7-65A0-1D1177318FC2}"/>
              </a:ext>
            </a:extLst>
          </p:cNvPr>
          <p:cNvSpPr txBox="1"/>
          <p:nvPr/>
        </p:nvSpPr>
        <p:spPr>
          <a:xfrm>
            <a:off x="4945376" y="4085851"/>
            <a:ext cx="1374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training 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2E73A3-A855-0033-502B-D8535B0B9581}"/>
              </a:ext>
            </a:extLst>
          </p:cNvPr>
          <p:cNvSpPr txBox="1"/>
          <p:nvPr/>
        </p:nvSpPr>
        <p:spPr>
          <a:xfrm>
            <a:off x="4687255" y="4511315"/>
            <a:ext cx="18855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training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…</a:t>
            </a:r>
          </a:p>
        </p:txBody>
      </p:sp>
      <p:pic>
        <p:nvPicPr>
          <p:cNvPr id="14" name="Graphic 13" descr="Database with solid fill">
            <a:extLst>
              <a:ext uri="{FF2B5EF4-FFF2-40B4-BE49-F238E27FC236}">
                <a16:creationId xmlns:a16="http://schemas.microsoft.com/office/drawing/2014/main" id="{9701D2B3-5964-5A74-D557-69311310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8488" y="5568192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302B3DD-E5B6-412C-7ED7-3A1CB7D8820E}"/>
              </a:ext>
            </a:extLst>
          </p:cNvPr>
          <p:cNvSpPr txBox="1"/>
          <p:nvPr/>
        </p:nvSpPr>
        <p:spPr>
          <a:xfrm>
            <a:off x="8469504" y="6432481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661D0B-7BE9-56A6-89C8-B34230DDE0B6}"/>
              </a:ext>
            </a:extLst>
          </p:cNvPr>
          <p:cNvCxnSpPr>
            <a:cxnSpLocks/>
          </p:cNvCxnSpPr>
          <p:nvPr/>
        </p:nvCxnSpPr>
        <p:spPr>
          <a:xfrm flipV="1">
            <a:off x="8874744" y="4818200"/>
            <a:ext cx="1" cy="7710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9E87841-3683-FE7F-81A1-95C89040FB42}"/>
              </a:ext>
            </a:extLst>
          </p:cNvPr>
          <p:cNvSpPr txBox="1"/>
          <p:nvPr/>
        </p:nvSpPr>
        <p:spPr>
          <a:xfrm>
            <a:off x="8933089" y="4818200"/>
            <a:ext cx="18855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…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318DD09-A8FF-41E9-B04D-210DE30F702C}"/>
              </a:ext>
            </a:extLst>
          </p:cNvPr>
          <p:cNvCxnSpPr>
            <a:cxnSpLocks/>
          </p:cNvCxnSpPr>
          <p:nvPr/>
        </p:nvCxnSpPr>
        <p:spPr>
          <a:xfrm>
            <a:off x="8577227" y="4894312"/>
            <a:ext cx="0" cy="694928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4ABA28A-563F-853E-BDD6-04DD0C66C843}"/>
              </a:ext>
            </a:extLst>
          </p:cNvPr>
          <p:cNvSpPr txBox="1"/>
          <p:nvPr/>
        </p:nvSpPr>
        <p:spPr>
          <a:xfrm>
            <a:off x="7248905" y="5000198"/>
            <a:ext cx="1374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training data</a:t>
            </a:r>
          </a:p>
        </p:txBody>
      </p:sp>
    </p:spTree>
    <p:extLst>
      <p:ext uri="{BB962C8B-B14F-4D97-AF65-F5344CB8AC3E}">
        <p14:creationId xmlns:p14="http://schemas.microsoft.com/office/powerpoint/2010/main" val="189663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7" grpId="0"/>
      <p:bldP spid="21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DC62BB-6D35-9BA5-60C1-930E16F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- 2 Resulting Approaches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93DBE-4B3F-8D46-0F46-0FDEDA44E6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86541"/>
          </a:xfrm>
        </p:spPr>
        <p:txBody>
          <a:bodyPr/>
          <a:lstStyle/>
          <a:p>
            <a:r>
              <a:rPr lang="en-US" dirty="0"/>
              <a:t>Key difference: Objective Function Plugin holds (no) state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CBC204-C24A-17DB-B8F3-924217C42970}"/>
              </a:ext>
            </a:extLst>
          </p:cNvPr>
          <p:cNvSpPr/>
          <p:nvPr/>
        </p:nvSpPr>
        <p:spPr>
          <a:xfrm>
            <a:off x="7429861" y="4085852"/>
            <a:ext cx="2531655" cy="7113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Objective Function Plugin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464D18-ED53-B76A-6805-C3DC0E87687C}"/>
              </a:ext>
            </a:extLst>
          </p:cNvPr>
          <p:cNvSpPr/>
          <p:nvPr/>
        </p:nvSpPr>
        <p:spPr>
          <a:xfrm>
            <a:off x="1097881" y="4085851"/>
            <a:ext cx="2518420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Coordinator Plugin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D652B-9501-D2F6-4B4D-76B794DA4155}"/>
              </a:ext>
            </a:extLst>
          </p:cNvPr>
          <p:cNvSpPr txBox="1"/>
          <p:nvPr/>
        </p:nvSpPr>
        <p:spPr>
          <a:xfrm>
            <a:off x="972353" y="1988839"/>
            <a:ext cx="2769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Decoupled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207F6-27EF-326F-747E-9A9AFB130BEC}"/>
              </a:ext>
            </a:extLst>
          </p:cNvPr>
          <p:cNvSpPr txBox="1"/>
          <p:nvPr/>
        </p:nvSpPr>
        <p:spPr>
          <a:xfrm>
            <a:off x="7238911" y="1988858"/>
            <a:ext cx="2722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Integrated 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35824-8510-EE74-C4B9-644DDE643C27}"/>
              </a:ext>
            </a:extLst>
          </p:cNvPr>
          <p:cNvSpPr txBox="1"/>
          <p:nvPr/>
        </p:nvSpPr>
        <p:spPr>
          <a:xfrm>
            <a:off x="4662644" y="3155575"/>
            <a:ext cx="1824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A6213C-F171-99A7-65A0-1D1177318FC2}"/>
              </a:ext>
            </a:extLst>
          </p:cNvPr>
          <p:cNvSpPr txBox="1"/>
          <p:nvPr/>
        </p:nvSpPr>
        <p:spPr>
          <a:xfrm>
            <a:off x="3967280" y="5146554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loss URL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2E73A3-A855-0033-502B-D8535B0B9581}"/>
              </a:ext>
            </a:extLst>
          </p:cNvPr>
          <p:cNvSpPr txBox="1"/>
          <p:nvPr/>
        </p:nvSpPr>
        <p:spPr>
          <a:xfrm>
            <a:off x="1963881" y="5095199"/>
            <a:ext cx="18855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loss URL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training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…</a:t>
            </a:r>
          </a:p>
        </p:txBody>
      </p:sp>
      <p:pic>
        <p:nvPicPr>
          <p:cNvPr id="14" name="Graphic 13" descr="Database with solid fill">
            <a:extLst>
              <a:ext uri="{FF2B5EF4-FFF2-40B4-BE49-F238E27FC236}">
                <a16:creationId xmlns:a16="http://schemas.microsoft.com/office/drawing/2014/main" id="{9701D2B3-5964-5A74-D557-693113104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8488" y="5568192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302B3DD-E5B6-412C-7ED7-3A1CB7D8820E}"/>
              </a:ext>
            </a:extLst>
          </p:cNvPr>
          <p:cNvSpPr txBox="1"/>
          <p:nvPr/>
        </p:nvSpPr>
        <p:spPr>
          <a:xfrm>
            <a:off x="8469504" y="6432481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661D0B-7BE9-56A6-89C8-B34230DDE0B6}"/>
              </a:ext>
            </a:extLst>
          </p:cNvPr>
          <p:cNvCxnSpPr>
            <a:cxnSpLocks/>
          </p:cNvCxnSpPr>
          <p:nvPr/>
        </p:nvCxnSpPr>
        <p:spPr>
          <a:xfrm flipV="1">
            <a:off x="8695688" y="4818200"/>
            <a:ext cx="1" cy="7710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9E87841-3683-FE7F-81A1-95C89040FB42}"/>
              </a:ext>
            </a:extLst>
          </p:cNvPr>
          <p:cNvSpPr txBox="1"/>
          <p:nvPr/>
        </p:nvSpPr>
        <p:spPr>
          <a:xfrm>
            <a:off x="8940904" y="4850576"/>
            <a:ext cx="18855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training data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F23D14-B739-DE75-DE19-385909FDEABC}"/>
              </a:ext>
            </a:extLst>
          </p:cNvPr>
          <p:cNvSpPr/>
          <p:nvPr/>
        </p:nvSpPr>
        <p:spPr>
          <a:xfrm>
            <a:off x="4224541" y="6051453"/>
            <a:ext cx="2531655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Minimizer Plugin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AD5F554-289C-D59C-B7C8-09CB087EED09}"/>
              </a:ext>
            </a:extLst>
          </p:cNvPr>
          <p:cNvCxnSpPr>
            <a:cxnSpLocks/>
          </p:cNvCxnSpPr>
          <p:nvPr/>
        </p:nvCxnSpPr>
        <p:spPr>
          <a:xfrm>
            <a:off x="3616301" y="4818200"/>
            <a:ext cx="608240" cy="123272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3D150FF-64D5-1189-A891-4049F4CB719E}"/>
              </a:ext>
            </a:extLst>
          </p:cNvPr>
          <p:cNvCxnSpPr>
            <a:cxnSpLocks/>
          </p:cNvCxnSpPr>
          <p:nvPr/>
        </p:nvCxnSpPr>
        <p:spPr>
          <a:xfrm flipV="1">
            <a:off x="6756196" y="4818200"/>
            <a:ext cx="673665" cy="1232724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F43A448-8060-B396-25F6-B0E46C9EA4D5}"/>
              </a:ext>
            </a:extLst>
          </p:cNvPr>
          <p:cNvSpPr txBox="1"/>
          <p:nvPr/>
        </p:nvSpPr>
        <p:spPr>
          <a:xfrm>
            <a:off x="6825842" y="5702640"/>
            <a:ext cx="911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weights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63ADD9-EA88-4A3E-5CA6-67FCA15EEEE8}"/>
              </a:ext>
            </a:extLst>
          </p:cNvPr>
          <p:cNvSpPr txBox="1"/>
          <p:nvPr/>
        </p:nvSpPr>
        <p:spPr>
          <a:xfrm>
            <a:off x="5207512" y="4511232"/>
            <a:ext cx="18855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weights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training data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hyperparameter1,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hyperparameter2,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4947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/>
      <p:bldP spid="7" grpId="0"/>
      <p:bldP spid="8" grpId="0"/>
      <p:bldP spid="11" grpId="0"/>
      <p:bldP spid="12" grpId="0"/>
      <p:bldP spid="17" grpId="0"/>
      <p:bldP spid="21" grpId="0"/>
      <p:bldP spid="9" grpId="0" animBg="1"/>
      <p:bldP spid="25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Validation</a:t>
            </a:r>
          </a:p>
        </p:txBody>
      </p:sp>
    </p:spTree>
    <p:extLst>
      <p:ext uri="{BB962C8B-B14F-4D97-AF65-F5344CB8AC3E}">
        <p14:creationId xmlns:p14="http://schemas.microsoft.com/office/powerpoint/2010/main" val="410234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391DC-2112-38B8-56EB-30A1E2C63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GB" dirty="0"/>
              <a:t>Interchangeability</a:t>
            </a:r>
            <a:r>
              <a:rPr lang="en-DE" dirty="0"/>
              <a:t>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1CF4-D48B-EDED-D173-9A8F437D6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</p:spPr>
        <p:txBody>
          <a:bodyPr/>
          <a:lstStyle/>
          <a:p>
            <a:r>
              <a:rPr lang="en-DE" dirty="0"/>
              <a:t>Implemented different plugins with different functionalities</a:t>
            </a:r>
          </a:p>
          <a:p>
            <a:r>
              <a:rPr lang="en-DE" dirty="0"/>
              <a:t>All plugins adhere to the proposed standards without a problem</a:t>
            </a:r>
          </a:p>
          <a:p>
            <a:r>
              <a:rPr lang="en-DE" dirty="0"/>
              <a:t>Standards are designed to allow for </a:t>
            </a:r>
            <a:r>
              <a:rPr lang="en-GB" dirty="0"/>
              <a:t>interchangeability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>
              <a:buFont typeface="Wingdings" pitchFamily="2" charset="2"/>
              <a:buChar char="Ø"/>
            </a:pPr>
            <a:r>
              <a:rPr lang="en-GB" dirty="0"/>
              <a:t>New plugins can adhere to the standards</a:t>
            </a:r>
          </a:p>
          <a:p>
            <a:pPr>
              <a:buFont typeface="Wingdings" pitchFamily="2" charset="2"/>
              <a:buChar char="Ø"/>
            </a:pPr>
            <a:r>
              <a:rPr lang="en-GB" dirty="0"/>
              <a:t>New plugins are interchangeable as well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3371-1EFF-A5BD-7D17-82F94C1E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EF4CAA-F56A-E5FE-84B1-967B2A5C8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169" y="2636912"/>
            <a:ext cx="7772400" cy="13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7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92AE42A-419B-5A3A-2B38-29CDA06F5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Performance Benchmarks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2A3FD94-5520-EAE2-70DD-4EC4B3E25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Compare 2 plugin-based implementatin appraoches</a:t>
            </a:r>
          </a:p>
          <a:p>
            <a:r>
              <a:rPr lang="en-DE" dirty="0"/>
              <a:t>Jupyter Notebook implementation as ground truth comparison</a:t>
            </a:r>
          </a:p>
          <a:p>
            <a:r>
              <a:rPr lang="en-DE" dirty="0"/>
              <a:t>Use different datasets with increasing number of data points and feature</a:t>
            </a:r>
          </a:p>
          <a:p>
            <a:r>
              <a:rPr lang="en-DE" dirty="0"/>
              <a:t>Use ridge-loss and scipy plugins</a:t>
            </a:r>
          </a:p>
          <a:p>
            <a:r>
              <a:rPr lang="en-DE" dirty="0"/>
              <a:t>Objective Function evaluation is main contributor to performance</a:t>
            </a:r>
          </a:p>
          <a:p>
            <a:endParaRPr lang="en-DE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B0B8AA0D-F9A9-69D8-40C6-2F57CBB9B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E3DE91-A4A5-449A-C8D9-5F564A36C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193" y="3456139"/>
            <a:ext cx="5254352" cy="287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12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CD19701-4082-D09A-1C4D-D6AE7C11D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Performance Benchmarks</a:t>
            </a:r>
          </a:p>
        </p:txBody>
      </p:sp>
      <p:pic>
        <p:nvPicPr>
          <p:cNvPr id="10" name="Content Placeholder 5" descr="Time it takes for a single call to the calc_loss endpoint of the ridge-loss plugin for&#10;different dataset sizes for the decoupled plugin-based implementation approach.">
            <a:extLst>
              <a:ext uri="{FF2B5EF4-FFF2-40B4-BE49-F238E27FC236}">
                <a16:creationId xmlns:a16="http://schemas.microsoft.com/office/drawing/2014/main" id="{4E97945E-D657-9712-A830-7C7317F77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9722" y="1004715"/>
            <a:ext cx="8641291" cy="5184775"/>
          </a:xfr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6E6AD230-10DB-ABBE-A241-6A920179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26C465-CEAF-6ECA-955B-BD2EFE3E2294}"/>
              </a:ext>
            </a:extLst>
          </p:cNvPr>
          <p:cNvSpPr txBox="1"/>
          <p:nvPr/>
        </p:nvSpPr>
        <p:spPr>
          <a:xfrm>
            <a:off x="2446458" y="6210130"/>
            <a:ext cx="6087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 it takes for a single call to the </a:t>
            </a:r>
            <a:r>
              <a:rPr lang="en-GB" sz="14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calc_loss</a:t>
            </a:r>
            <a:r>
              <a:rPr lang="en-GB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endpoint of the ridge-loss plugin for</a:t>
            </a:r>
          </a:p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dataset sizes for the decoupled plugin-based implementation approach.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46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4A041F3-D6AF-183E-EAEE-6865526A2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Performance Benchmarks</a:t>
            </a:r>
          </a:p>
        </p:txBody>
      </p:sp>
      <p:pic>
        <p:nvPicPr>
          <p:cNvPr id="7" name="Content Placeholder 7" descr="A graph with green and blue bars&#10;&#10;Description automatically generated">
            <a:extLst>
              <a:ext uri="{FF2B5EF4-FFF2-40B4-BE49-F238E27FC236}">
                <a16:creationId xmlns:a16="http://schemas.microsoft.com/office/drawing/2014/main" id="{895AF709-277D-799A-53A8-CD6E352AF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9722" y="980529"/>
            <a:ext cx="8641291" cy="5184775"/>
          </a:xfrm>
        </p:spPr>
      </p:pic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F081F64-C98F-B1D1-06B3-F2F6060F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8C879D-3EFC-AE19-1886-72008FE10A5F}"/>
              </a:ext>
            </a:extLst>
          </p:cNvPr>
          <p:cNvSpPr txBox="1"/>
          <p:nvPr/>
        </p:nvSpPr>
        <p:spPr>
          <a:xfrm>
            <a:off x="2446458" y="6210130"/>
            <a:ext cx="6075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 it takes for a single call to the </a:t>
            </a:r>
            <a:r>
              <a:rPr lang="en-GB" sz="14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calc_loss</a:t>
            </a:r>
            <a:r>
              <a:rPr lang="en-GB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endpoint of the ridge-loss plugin for</a:t>
            </a:r>
          </a:p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dataset sizes for the integrated plugin-based implementation approach.</a:t>
            </a:r>
          </a:p>
        </p:txBody>
      </p:sp>
    </p:spTree>
    <p:extLst>
      <p:ext uri="{BB962C8B-B14F-4D97-AF65-F5344CB8AC3E}">
        <p14:creationId xmlns:p14="http://schemas.microsoft.com/office/powerpoint/2010/main" val="308831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76121E2-B0E9-7528-5D09-1FC73CD8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Performance Benchmarks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561367F-C514-DF87-C392-CA1D669EF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1D4552-CF40-D0CB-1F62-972D9532FF89}"/>
              </a:ext>
            </a:extLst>
          </p:cNvPr>
          <p:cNvSpPr txBox="1"/>
          <p:nvPr/>
        </p:nvSpPr>
        <p:spPr>
          <a:xfrm>
            <a:off x="2105993" y="6210130"/>
            <a:ext cx="7128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Comparison of the total time it takes to get the loss value across different implementations, including the </a:t>
            </a:r>
            <a:r>
              <a:rPr lang="en-GB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Jupyter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Notebook implementation.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E6AE8-5005-6644-8FA0-B3E078787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253" y="986367"/>
            <a:ext cx="8706272" cy="522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5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65F2B-DF8F-1582-F2F7-B5E37C756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DE" dirty="0"/>
              <a:t>Problem: Overhead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9FC0B-D60D-4753-C9E3-C63389AFF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</p:spPr>
        <p:txBody>
          <a:bodyPr/>
          <a:lstStyle/>
          <a:p>
            <a:r>
              <a:rPr lang="en-DE" dirty="0"/>
              <a:t>Significant database and network latencies</a:t>
            </a:r>
          </a:p>
          <a:p>
            <a:r>
              <a:rPr lang="en-DE" dirty="0"/>
              <a:t>Can not decrease network latency</a:t>
            </a:r>
          </a:p>
          <a:p>
            <a:pPr lvl="1"/>
            <a:r>
              <a:rPr lang="en-DE" dirty="0"/>
              <a:t>Decoupled approach sends minimal data already</a:t>
            </a:r>
          </a:p>
          <a:p>
            <a:pPr lvl="1"/>
            <a:r>
              <a:rPr lang="en-DE" dirty="0"/>
              <a:t>Integrated approach needs all the data on every call</a:t>
            </a:r>
          </a:p>
          <a:p>
            <a:pPr marL="0" indent="0" algn="ctr">
              <a:buNone/>
            </a:pPr>
            <a:endParaRPr lang="en-DE" sz="2800" dirty="0"/>
          </a:p>
          <a:p>
            <a:pPr marL="0" indent="0" algn="ctr">
              <a:buNone/>
            </a:pPr>
            <a:r>
              <a:rPr lang="en-DE" sz="2800" dirty="0">
                <a:solidFill>
                  <a:srgbClr val="FF0000"/>
                </a:solidFill>
              </a:rPr>
              <a:t>Cache database lookups in decoupled approach (version 1)</a:t>
            </a:r>
          </a:p>
          <a:p>
            <a:r>
              <a:rPr lang="en-DE" sz="2000" dirty="0"/>
              <a:t>Input and target data and hyperparameters do not change during minimization</a:t>
            </a:r>
          </a:p>
          <a:p>
            <a:r>
              <a:rPr lang="en-DE" sz="2000" dirty="0"/>
              <a:t>Flask-Caching adds caching support for constant data</a:t>
            </a:r>
          </a:p>
          <a:p>
            <a:r>
              <a:rPr lang="en-DE" sz="2000" dirty="0"/>
              <a:t>Only single call to database nescasarry, then data will stay in memory</a:t>
            </a:r>
            <a:endParaRPr lang="en-DE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2FE3D-3CB1-7BFA-3916-2F1BB7547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5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of the Presentation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on Variational Quantum Algorithms (VQAs)</a:t>
            </a:r>
          </a:p>
          <a:p>
            <a:r>
              <a:rPr lang="en-US" dirty="0"/>
              <a:t>Problem Statement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Result Validation</a:t>
            </a:r>
          </a:p>
          <a:p>
            <a:pPr lvl="1"/>
            <a:r>
              <a:rPr lang="en-US" dirty="0"/>
              <a:t>Interchangeability</a:t>
            </a:r>
          </a:p>
          <a:p>
            <a:pPr lvl="1"/>
            <a:r>
              <a:rPr lang="en-US" dirty="0"/>
              <a:t>Performance Benchmarks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Outlook </a:t>
            </a:r>
          </a:p>
          <a:p>
            <a:endParaRPr lang="en-US" dirty="0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D33CE9E-12F7-9CD0-409A-60A7BFCE9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23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583AD-BE17-692C-FD2E-C8C5A0213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DE" dirty="0"/>
              <a:t>Performance Benchmarks witch Caching</a:t>
            </a:r>
          </a:p>
        </p:txBody>
      </p:sp>
      <p:pic>
        <p:nvPicPr>
          <p:cNvPr id="3" name="Content Placeholder 6" descr="A graph of a number of data points&#10;&#10;Description automatically generated">
            <a:extLst>
              <a:ext uri="{FF2B5EF4-FFF2-40B4-BE49-F238E27FC236}">
                <a16:creationId xmlns:a16="http://schemas.microsoft.com/office/drawing/2014/main" id="{865E5938-2EFA-D590-617C-A010D7213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09423" y="1039813"/>
            <a:ext cx="8641291" cy="51847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E2B1D7-9FC8-7D68-B930-2D576F23C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350512-FA55-4DC1-5425-1DB4A0BF6FB1}"/>
              </a:ext>
            </a:extLst>
          </p:cNvPr>
          <p:cNvSpPr txBox="1"/>
          <p:nvPr/>
        </p:nvSpPr>
        <p:spPr>
          <a:xfrm>
            <a:off x="2572833" y="6176810"/>
            <a:ext cx="6114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 it takes for a single call to the </a:t>
            </a:r>
            <a:r>
              <a:rPr lang="en-GB" sz="14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calc_loss</a:t>
            </a:r>
            <a:r>
              <a:rPr lang="en-GB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endpoint of the ridge-loss plugin for</a:t>
            </a:r>
          </a:p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dataset sizes with caching.</a:t>
            </a:r>
          </a:p>
        </p:txBody>
      </p:sp>
    </p:spTree>
    <p:extLst>
      <p:ext uri="{BB962C8B-B14F-4D97-AF65-F5344CB8AC3E}">
        <p14:creationId xmlns:p14="http://schemas.microsoft.com/office/powerpoint/2010/main" val="367574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F8924-6B33-1357-520D-5D295B58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DE" dirty="0"/>
              <a:t>Performance Benchmarks with Caching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D87BA-9B77-BB47-9F3C-11F09E39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EA9CC5-B77D-F6CF-4B95-40395768C8BF}"/>
              </a:ext>
            </a:extLst>
          </p:cNvPr>
          <p:cNvSpPr txBox="1"/>
          <p:nvPr/>
        </p:nvSpPr>
        <p:spPr>
          <a:xfrm>
            <a:off x="2119017" y="6176810"/>
            <a:ext cx="70219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Comparison of the total time it takes to get the loss value across different implementations, including a cached version of the first plugin-based implementation approach.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5604123-1C85-4D69-6AA0-2171D01C1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657" y="944949"/>
            <a:ext cx="8500200" cy="510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98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A7F13-4A1C-13DA-9824-1FB1E668A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DE" dirty="0"/>
              <a:t>Performance Benchmarks with Caching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1F1831-50D0-5B41-7484-CE489936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92E9A-48D5-F91E-8BD8-50B5920F8947}"/>
              </a:ext>
            </a:extLst>
          </p:cNvPr>
          <p:cNvSpPr txBox="1"/>
          <p:nvPr/>
        </p:nvSpPr>
        <p:spPr>
          <a:xfrm>
            <a:off x="2504177" y="6176810"/>
            <a:ext cx="6251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Comparison of the total time it takes to complete the minimization process across</a:t>
            </a:r>
          </a:p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implementations.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92BDEC-8461-2F3E-6085-B86B458D6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71" y="980728"/>
            <a:ext cx="8465883" cy="507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0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205F-DB06-124C-15CA-539096E33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239440"/>
            <a:ext cx="9784345" cy="586541"/>
          </a:xfrm>
        </p:spPr>
        <p:txBody>
          <a:bodyPr/>
          <a:lstStyle/>
          <a:p>
            <a:r>
              <a:rPr lang="en-DE" dirty="0"/>
              <a:t>Performance Bencharks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F703-D571-B6E4-07FA-46DD55FB9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</p:spPr>
        <p:txBody>
          <a:bodyPr/>
          <a:lstStyle/>
          <a:p>
            <a:r>
              <a:rPr lang="en-DE" dirty="0"/>
              <a:t>Compared 3 plugin-based approaches and a Jupyter Notebook implementation</a:t>
            </a:r>
          </a:p>
          <a:p>
            <a:r>
              <a:rPr lang="en-DE" dirty="0"/>
              <a:t>Significant database and network latencies without caching</a:t>
            </a:r>
          </a:p>
          <a:p>
            <a:r>
              <a:rPr lang="en-DE" dirty="0"/>
              <a:t>Network latency can not be further reduced</a:t>
            </a:r>
          </a:p>
          <a:p>
            <a:r>
              <a:rPr lang="en-DE" dirty="0"/>
              <a:t>Decoupled approach with caching shows competetive performance</a:t>
            </a:r>
          </a:p>
          <a:p>
            <a:r>
              <a:rPr lang="en-DE" dirty="0"/>
              <a:t>In context of VQAs the latencies deminish because loss calucation times are orders of magnitude greater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13B916-03DA-FEAD-709E-168E11CB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25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Outlook</a:t>
            </a:r>
          </a:p>
        </p:txBody>
      </p:sp>
    </p:spTree>
    <p:extLst>
      <p:ext uri="{BB962C8B-B14F-4D97-AF65-F5344CB8AC3E}">
        <p14:creationId xmlns:p14="http://schemas.microsoft.com/office/powerpoint/2010/main" val="156151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7D442-6779-A78B-C764-D38E6DCCB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841" y="340433"/>
            <a:ext cx="9784345" cy="586541"/>
          </a:xfrm>
        </p:spPr>
        <p:txBody>
          <a:bodyPr/>
          <a:lstStyle/>
          <a:p>
            <a:r>
              <a:rPr lang="en-DE" dirty="0"/>
              <a:t>Conclusion and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143DE-16BB-4912-D08F-7C76CC8FC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41" y="1039720"/>
            <a:ext cx="9784345" cy="5184576"/>
          </a:xfrm>
        </p:spPr>
        <p:txBody>
          <a:bodyPr/>
          <a:lstStyle/>
          <a:p>
            <a:endParaRPr lang="en-DE" dirty="0"/>
          </a:p>
          <a:p>
            <a:r>
              <a:rPr lang="en-DE" dirty="0"/>
              <a:t>Implemented modular framework for optimization in Q</a:t>
            </a:r>
            <a:r>
              <a:rPr lang="en-GB" dirty="0"/>
              <a:t>H</a:t>
            </a:r>
            <a:r>
              <a:rPr lang="en-DE" dirty="0"/>
              <a:t>ana</a:t>
            </a:r>
          </a:p>
          <a:p>
            <a:pPr lvl="1"/>
            <a:r>
              <a:rPr lang="en-DE" dirty="0"/>
              <a:t>Sound plugin decomposition</a:t>
            </a:r>
          </a:p>
          <a:p>
            <a:pPr lvl="1"/>
            <a:r>
              <a:rPr lang="en-DE" dirty="0"/>
              <a:t>Robust communication mechanism</a:t>
            </a:r>
          </a:p>
          <a:p>
            <a:r>
              <a:rPr lang="en-DE" dirty="0"/>
              <a:t>Allows for future contribution of new plugins for optimization</a:t>
            </a:r>
          </a:p>
          <a:p>
            <a:r>
              <a:rPr lang="en-DE" dirty="0"/>
              <a:t>Achieves competetive performance</a:t>
            </a:r>
          </a:p>
          <a:p>
            <a:r>
              <a:rPr lang="en-DE" dirty="0"/>
              <a:t>Communication mechanism can be used for any plugin interaction</a:t>
            </a:r>
          </a:p>
          <a:p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8DCD6-017B-B178-B9F6-CA0FA468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353" y="6368225"/>
            <a:ext cx="2562225" cy="365125"/>
          </a:xfrm>
        </p:spPr>
        <p:txBody>
          <a:bodyPr/>
          <a:lstStyle/>
          <a:p>
            <a:fld id="{ACA2A22D-43A3-4325-8000-B0F614F5476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9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listening.</a:t>
            </a:r>
            <a:br>
              <a:rPr lang="en-US" dirty="0"/>
            </a:br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18852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149593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9B3E44CE-FD82-DF77-45F3-99235D7D73BF}"/>
              </a:ext>
            </a:extLst>
          </p:cNvPr>
          <p:cNvGrpSpPr/>
          <p:nvPr/>
        </p:nvGrpSpPr>
        <p:grpSpPr>
          <a:xfrm>
            <a:off x="7074545" y="2269891"/>
            <a:ext cx="2933525" cy="2318218"/>
            <a:chOff x="6699492" y="2534824"/>
            <a:chExt cx="2933525" cy="2318218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1A49EED-BA84-AAA9-1405-8E41083C1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99492" y="2534824"/>
              <a:ext cx="2933525" cy="2318218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9575ED4-AAC1-5990-E46D-1D23DE3BBA4D}"/>
                </a:ext>
              </a:extLst>
            </p:cNvPr>
            <p:cNvSpPr/>
            <p:nvPr/>
          </p:nvSpPr>
          <p:spPr>
            <a:xfrm>
              <a:off x="7731656" y="2769158"/>
              <a:ext cx="945533" cy="730812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7DCE1875-FF0A-2435-0992-AAC84FBAF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2304" y="2276872"/>
            <a:ext cx="2933525" cy="2318218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VQA?</a:t>
            </a:r>
          </a:p>
        </p:txBody>
      </p:sp>
      <p:sp>
        <p:nvSpPr>
          <p:cNvPr id="80" name="Slide Number Placeholder 3">
            <a:extLst>
              <a:ext uri="{FF2B5EF4-FFF2-40B4-BE49-F238E27FC236}">
                <a16:creationId xmlns:a16="http://schemas.microsoft.com/office/drawing/2014/main" id="{9E3528EA-0528-09A8-C713-57DC35ABC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Graphic 6" descr="Atom outline">
            <a:extLst>
              <a:ext uri="{FF2B5EF4-FFF2-40B4-BE49-F238E27FC236}">
                <a16:creationId xmlns:a16="http://schemas.microsoft.com/office/drawing/2014/main" id="{D620C5BA-B468-EF1C-EE77-6BFE113BD3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087906" y="2588825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9D43CCE-EED8-B6A9-4A4E-C104D42E9547}"/>
              </a:ext>
            </a:extLst>
          </p:cNvPr>
          <p:cNvSpPr txBox="1"/>
          <p:nvPr/>
        </p:nvSpPr>
        <p:spPr>
          <a:xfrm>
            <a:off x="4587435" y="3561427"/>
            <a:ext cx="1413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Optimizer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46B005-DEDD-0957-6696-CE99B3710118}"/>
              </a:ext>
            </a:extLst>
          </p:cNvPr>
          <p:cNvSpPr txBox="1"/>
          <p:nvPr/>
        </p:nvSpPr>
        <p:spPr>
          <a:xfrm>
            <a:off x="8180763" y="3475512"/>
            <a:ext cx="7168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4895C15-AF04-5DBA-19BC-F2CA00C6082B}"/>
              </a:ext>
            </a:extLst>
          </p:cNvPr>
          <p:cNvCxnSpPr>
            <a:cxnSpLocks/>
            <a:stCxn id="24" idx="0"/>
          </p:cNvCxnSpPr>
          <p:nvPr/>
        </p:nvCxnSpPr>
        <p:spPr>
          <a:xfrm flipH="1" flipV="1">
            <a:off x="5306196" y="1971817"/>
            <a:ext cx="2871" cy="305055"/>
          </a:xfrm>
          <a:prstGeom prst="line">
            <a:avLst/>
          </a:prstGeom>
          <a:ln w="25400">
            <a:tail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1BB8842-976C-F069-C370-73FE00F5E944}"/>
              </a:ext>
            </a:extLst>
          </p:cNvPr>
          <p:cNvCxnSpPr>
            <a:cxnSpLocks/>
          </p:cNvCxnSpPr>
          <p:nvPr/>
        </p:nvCxnSpPr>
        <p:spPr>
          <a:xfrm flipV="1">
            <a:off x="5297226" y="1971817"/>
            <a:ext cx="3244082" cy="11928"/>
          </a:xfrm>
          <a:prstGeom prst="line">
            <a:avLst/>
          </a:prstGeom>
          <a:ln w="25400">
            <a:tail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C0082E4-B003-AF48-D5E8-95D04E22CCBD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8541308" y="1971817"/>
            <a:ext cx="0" cy="29807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51F9B96-A367-B87D-FED5-8D1662A49357}"/>
              </a:ext>
            </a:extLst>
          </p:cNvPr>
          <p:cNvCxnSpPr>
            <a:cxnSpLocks/>
          </p:cNvCxnSpPr>
          <p:nvPr/>
        </p:nvCxnSpPr>
        <p:spPr>
          <a:xfrm flipV="1">
            <a:off x="8586713" y="4350872"/>
            <a:ext cx="0" cy="579609"/>
          </a:xfrm>
          <a:prstGeom prst="line">
            <a:avLst/>
          </a:prstGeom>
          <a:ln w="25400">
            <a:tail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E23DBDD-2569-A073-986B-8E6BF5289E7F}"/>
              </a:ext>
            </a:extLst>
          </p:cNvPr>
          <p:cNvCxnSpPr>
            <a:cxnSpLocks/>
          </p:cNvCxnSpPr>
          <p:nvPr/>
        </p:nvCxnSpPr>
        <p:spPr>
          <a:xfrm>
            <a:off x="5297226" y="4930481"/>
            <a:ext cx="3289487" cy="0"/>
          </a:xfrm>
          <a:prstGeom prst="line">
            <a:avLst/>
          </a:prstGeom>
          <a:ln w="25400">
            <a:tailEnd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BD8EE8E-FB81-74AC-9C73-CD79E6FAFFA2}"/>
              </a:ext>
            </a:extLst>
          </p:cNvPr>
          <p:cNvCxnSpPr>
            <a:cxnSpLocks/>
          </p:cNvCxnSpPr>
          <p:nvPr/>
        </p:nvCxnSpPr>
        <p:spPr>
          <a:xfrm flipV="1">
            <a:off x="5306196" y="4438795"/>
            <a:ext cx="0" cy="4806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C1064CC6-1E31-7706-80FB-1FC1E57D9C45}"/>
              </a:ext>
            </a:extLst>
          </p:cNvPr>
          <p:cNvSpPr txBox="1"/>
          <p:nvPr/>
        </p:nvSpPr>
        <p:spPr>
          <a:xfrm>
            <a:off x="5729274" y="1577810"/>
            <a:ext cx="2603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Update parameters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06CAB2D-3A2C-F13A-37FA-A32A9F824696}"/>
              </a:ext>
            </a:extLst>
          </p:cNvPr>
          <p:cNvSpPr txBox="1"/>
          <p:nvPr/>
        </p:nvSpPr>
        <p:spPr>
          <a:xfrm>
            <a:off x="5988915" y="4911551"/>
            <a:ext cx="1573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</a:t>
            </a:r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eturn loss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E150ED03-0C62-0C3D-5E27-08FA35112EEE}"/>
              </a:ext>
            </a:extLst>
          </p:cNvPr>
          <p:cNvSpPr/>
          <p:nvPr/>
        </p:nvSpPr>
        <p:spPr>
          <a:xfrm>
            <a:off x="3690169" y="1340768"/>
            <a:ext cx="6336704" cy="4392488"/>
          </a:xfrm>
          <a:prstGeom prst="round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33F9D4F-20C8-11BB-E7D7-5209B7142857}"/>
              </a:ext>
            </a:extLst>
          </p:cNvPr>
          <p:cNvSpPr txBox="1"/>
          <p:nvPr/>
        </p:nvSpPr>
        <p:spPr>
          <a:xfrm>
            <a:off x="5924474" y="5765709"/>
            <a:ext cx="170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Hybrid Loop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94C9605-EF8E-D8ED-E42E-219031CCC0E2}"/>
              </a:ext>
            </a:extLst>
          </p:cNvPr>
          <p:cNvSpPr txBox="1"/>
          <p:nvPr/>
        </p:nvSpPr>
        <p:spPr>
          <a:xfrm>
            <a:off x="798738" y="1819663"/>
            <a:ext cx="1822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Data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0511F03-7DA1-DD8E-31BA-4C98CC0BC2D8}"/>
              </a:ext>
            </a:extLst>
          </p:cNvPr>
          <p:cNvSpPr txBox="1"/>
          <p:nvPr/>
        </p:nvSpPr>
        <p:spPr>
          <a:xfrm>
            <a:off x="737841" y="2236140"/>
            <a:ext cx="1967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 Weights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1D5BFF7-40D3-5B61-3421-199C1E386AC0}"/>
              </a:ext>
            </a:extLst>
          </p:cNvPr>
          <p:cNvSpPr txBox="1"/>
          <p:nvPr/>
        </p:nvSpPr>
        <p:spPr>
          <a:xfrm>
            <a:off x="470177" y="2624227"/>
            <a:ext cx="2531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Objective Function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6B44132-2CA0-7DEE-8A0B-488B1872F0C9}"/>
              </a:ext>
            </a:extLst>
          </p:cNvPr>
          <p:cNvSpPr txBox="1"/>
          <p:nvPr/>
        </p:nvSpPr>
        <p:spPr>
          <a:xfrm>
            <a:off x="847886" y="4311386"/>
            <a:ext cx="1497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Minimized</a:t>
            </a:r>
          </a:p>
          <a:p>
            <a:pPr algn="ctr"/>
            <a:r>
              <a:rPr lang="en-DE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Weights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8F3BAE2-077F-3B69-04AA-45D9283AFD46}"/>
              </a:ext>
            </a:extLst>
          </p:cNvPr>
          <p:cNvCxnSpPr>
            <a:cxnSpLocks/>
          </p:cNvCxnSpPr>
          <p:nvPr/>
        </p:nvCxnSpPr>
        <p:spPr>
          <a:xfrm>
            <a:off x="2633295" y="2459736"/>
            <a:ext cx="984866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0D27D201-D20C-95CD-7C38-742F82785AAE}"/>
              </a:ext>
            </a:extLst>
          </p:cNvPr>
          <p:cNvCxnSpPr>
            <a:cxnSpLocks/>
            <a:endCxn id="73" idx="3"/>
          </p:cNvCxnSpPr>
          <p:nvPr/>
        </p:nvCxnSpPr>
        <p:spPr>
          <a:xfrm flipH="1">
            <a:off x="2344899" y="4726884"/>
            <a:ext cx="1273262" cy="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926B6BA0-4DBE-0601-172E-AA1F3A4F07B1}"/>
              </a:ext>
            </a:extLst>
          </p:cNvPr>
          <p:cNvSpPr/>
          <p:nvPr/>
        </p:nvSpPr>
        <p:spPr>
          <a:xfrm>
            <a:off x="4783741" y="2606786"/>
            <a:ext cx="945533" cy="730812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Graphic 19" descr="Processor outline">
            <a:extLst>
              <a:ext uri="{FF2B5EF4-FFF2-40B4-BE49-F238E27FC236}">
                <a16:creationId xmlns:a16="http://schemas.microsoft.com/office/drawing/2014/main" id="{70E14CA1-32DE-3722-287B-4E57615DC0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71388" y="2640728"/>
            <a:ext cx="846005" cy="84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4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0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66" grpId="0"/>
      <p:bldP spid="66" grpId="1"/>
      <p:bldP spid="6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45EF62-5E6E-CE8E-2570-3EB8409C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Statement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69733A-4416-AC0F-BBA8-D60B8FB92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Design and implement modular framework in QHana</a:t>
            </a:r>
          </a:p>
          <a:p>
            <a:r>
              <a:rPr lang="en-GB" dirty="0"/>
              <a:t>Implement components of optimization process as distinct plugins</a:t>
            </a:r>
          </a:p>
          <a:p>
            <a:r>
              <a:rPr lang="en-GB" dirty="0"/>
              <a:t>Allow for interactions between plugins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Objectives</a:t>
            </a:r>
          </a:p>
          <a:p>
            <a:r>
              <a:rPr lang="en-GB" dirty="0"/>
              <a:t>Decompose optimisation process into plugins</a:t>
            </a:r>
          </a:p>
          <a:p>
            <a:r>
              <a:rPr lang="en-GB" dirty="0"/>
              <a:t>Implement robust communication mechanism</a:t>
            </a:r>
          </a:p>
          <a:p>
            <a:r>
              <a:rPr lang="en-GB" dirty="0"/>
              <a:t>Coordinate plugins to solve optimization process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E5633EA-3202-E784-C466-A32169A9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5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45EF62-5E6E-CE8E-2570-3EB8409C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Q</a:t>
            </a:r>
            <a:r>
              <a:rPr lang="en-GB" dirty="0"/>
              <a:t>H</a:t>
            </a:r>
            <a:r>
              <a:rPr lang="en-DE" dirty="0"/>
              <a:t>ana Demo</a:t>
            </a:r>
          </a:p>
        </p:txBody>
      </p:sp>
      <p:pic>
        <p:nvPicPr>
          <p:cNvPr id="2" name="qhana demo.mp4">
            <a:hlinkClick r:id="" action="ppaction://media"/>
            <a:extLst>
              <a:ext uri="{FF2B5EF4-FFF2-40B4-BE49-F238E27FC236}">
                <a16:creationId xmlns:a16="http://schemas.microsoft.com/office/drawing/2014/main" id="{2E55B55C-32E2-8A27-CFAC-BD2D06CB4E1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0039" y="1024300"/>
            <a:ext cx="9499947" cy="5343925"/>
          </a:xfr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E5633EA-3202-E784-C466-A32169A9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3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97587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36F8111-D5DD-AB31-53FA-72979C71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Decomposition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07471F4-0FB0-58C5-10BA-56D22B634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2A22D-43A3-4325-8000-B0F614F5476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8E2330-87B4-342E-2CAF-70B0009EE24C}"/>
              </a:ext>
            </a:extLst>
          </p:cNvPr>
          <p:cNvSpPr/>
          <p:nvPr/>
        </p:nvSpPr>
        <p:spPr>
          <a:xfrm>
            <a:off x="7279193" y="1594014"/>
            <a:ext cx="2531655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Minimizer Plugin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A68EE6-14CC-24C6-7739-5BDDADFCB539}"/>
              </a:ext>
            </a:extLst>
          </p:cNvPr>
          <p:cNvSpPr/>
          <p:nvPr/>
        </p:nvSpPr>
        <p:spPr>
          <a:xfrm>
            <a:off x="7279194" y="4552683"/>
            <a:ext cx="2531655" cy="7113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Objective Function Plugin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F3AD19-3C68-E19E-1DC6-78600C732BF4}"/>
              </a:ext>
            </a:extLst>
          </p:cNvPr>
          <p:cNvSpPr/>
          <p:nvPr/>
        </p:nvSpPr>
        <p:spPr>
          <a:xfrm>
            <a:off x="1745953" y="3073349"/>
            <a:ext cx="2518420" cy="71130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Coordinator Plugin</a:t>
            </a:r>
          </a:p>
        </p:txBody>
      </p:sp>
      <p:pic>
        <p:nvPicPr>
          <p:cNvPr id="19" name="Graphic 18" descr="User with solid fill">
            <a:extLst>
              <a:ext uri="{FF2B5EF4-FFF2-40B4-BE49-F238E27FC236}">
                <a16:creationId xmlns:a16="http://schemas.microsoft.com/office/drawing/2014/main" id="{A419776C-EF5C-C556-7477-EB8998CDF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47963" y="1390915"/>
            <a:ext cx="914400" cy="9144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9621B3-8FE2-5DDF-C2C3-63DC660FD10D}"/>
              </a:ext>
            </a:extLst>
          </p:cNvPr>
          <p:cNvCxnSpPr>
            <a:cxnSpLocks/>
          </p:cNvCxnSpPr>
          <p:nvPr/>
        </p:nvCxnSpPr>
        <p:spPr>
          <a:xfrm>
            <a:off x="3005163" y="2228918"/>
            <a:ext cx="0" cy="768034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1A779F9-777F-75AD-9323-2CA7B98940F1}"/>
              </a:ext>
            </a:extLst>
          </p:cNvPr>
          <p:cNvSpPr txBox="1"/>
          <p:nvPr/>
        </p:nvSpPr>
        <p:spPr>
          <a:xfrm>
            <a:off x="3026835" y="2428269"/>
            <a:ext cx="141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699D54E-2835-DCB7-1709-5C920C1A970A}"/>
              </a:ext>
            </a:extLst>
          </p:cNvPr>
          <p:cNvCxnSpPr>
            <a:cxnSpLocks/>
          </p:cNvCxnSpPr>
          <p:nvPr/>
        </p:nvCxnSpPr>
        <p:spPr>
          <a:xfrm flipV="1">
            <a:off x="4264373" y="1772816"/>
            <a:ext cx="3014820" cy="1300532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9CE657-06F5-E44D-7CF4-5C1F009603F6}"/>
              </a:ext>
            </a:extLst>
          </p:cNvPr>
          <p:cNvCxnSpPr>
            <a:cxnSpLocks/>
          </p:cNvCxnSpPr>
          <p:nvPr/>
        </p:nvCxnSpPr>
        <p:spPr>
          <a:xfrm flipH="1">
            <a:off x="4262265" y="2061403"/>
            <a:ext cx="3016928" cy="1287693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BF7C84E-2BDE-1D73-D381-7785B7AC6D82}"/>
              </a:ext>
            </a:extLst>
          </p:cNvPr>
          <p:cNvCxnSpPr>
            <a:cxnSpLocks/>
          </p:cNvCxnSpPr>
          <p:nvPr/>
        </p:nvCxnSpPr>
        <p:spPr>
          <a:xfrm>
            <a:off x="4286044" y="3540737"/>
            <a:ext cx="2993149" cy="1287694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1F41A4-0F0B-CB0A-D6C8-CF1C6CD635A1}"/>
              </a:ext>
            </a:extLst>
          </p:cNvPr>
          <p:cNvCxnSpPr>
            <a:cxnSpLocks/>
          </p:cNvCxnSpPr>
          <p:nvPr/>
        </p:nvCxnSpPr>
        <p:spPr>
          <a:xfrm flipH="1" flipV="1">
            <a:off x="4286043" y="3715962"/>
            <a:ext cx="2993150" cy="1329007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6F3F18E-2188-27DA-860D-7834033C5E3A}"/>
              </a:ext>
            </a:extLst>
          </p:cNvPr>
          <p:cNvSpPr txBox="1"/>
          <p:nvPr/>
        </p:nvSpPr>
        <p:spPr>
          <a:xfrm rot="20287081">
            <a:off x="4912958" y="2145435"/>
            <a:ext cx="1434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metadata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8C65782-2CF8-3ED7-0583-A14B9B908F58}"/>
              </a:ext>
            </a:extLst>
          </p:cNvPr>
          <p:cNvSpPr txBox="1"/>
          <p:nvPr/>
        </p:nvSpPr>
        <p:spPr>
          <a:xfrm rot="20220545">
            <a:off x="5286513" y="2628879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metadata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84E0F1F-1972-38B9-E559-B1EB61658237}"/>
              </a:ext>
            </a:extLst>
          </p:cNvPr>
          <p:cNvSpPr txBox="1"/>
          <p:nvPr/>
        </p:nvSpPr>
        <p:spPr>
          <a:xfrm rot="1358110">
            <a:off x="5110952" y="3861222"/>
            <a:ext cx="1434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metadata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B08F86-94F0-6B64-B499-B48D74D47668}"/>
              </a:ext>
            </a:extLst>
          </p:cNvPr>
          <p:cNvSpPr txBox="1"/>
          <p:nvPr/>
        </p:nvSpPr>
        <p:spPr>
          <a:xfrm rot="1386914">
            <a:off x="5088519" y="4261344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metadata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09C70CE-C126-AF2A-4A6F-3D5F3DA5A81C}"/>
              </a:ext>
            </a:extLst>
          </p:cNvPr>
          <p:cNvSpPr txBox="1"/>
          <p:nvPr/>
        </p:nvSpPr>
        <p:spPr>
          <a:xfrm rot="20290797">
            <a:off x="5130160" y="2172033"/>
            <a:ext cx="740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UI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0951FA4-597C-A321-2EE2-8403CC4EB163}"/>
              </a:ext>
            </a:extLst>
          </p:cNvPr>
          <p:cNvSpPr txBox="1"/>
          <p:nvPr/>
        </p:nvSpPr>
        <p:spPr>
          <a:xfrm rot="20280174">
            <a:off x="5554781" y="265829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9D24C90-F0D8-0CE3-521B-C3516E4EEF69}"/>
              </a:ext>
            </a:extLst>
          </p:cNvPr>
          <p:cNvSpPr txBox="1"/>
          <p:nvPr/>
        </p:nvSpPr>
        <p:spPr>
          <a:xfrm rot="1392498">
            <a:off x="5455283" y="3861222"/>
            <a:ext cx="740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UI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CC6B0E4-0177-0561-781D-A164D036613C}"/>
              </a:ext>
            </a:extLst>
          </p:cNvPr>
          <p:cNvSpPr txBox="1"/>
          <p:nvPr/>
        </p:nvSpPr>
        <p:spPr>
          <a:xfrm rot="1463555">
            <a:off x="5435089" y="427479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18D04FA-C7CA-40DD-1B8E-A3419D10A907}"/>
              </a:ext>
            </a:extLst>
          </p:cNvPr>
          <p:cNvSpPr txBox="1"/>
          <p:nvPr/>
        </p:nvSpPr>
        <p:spPr>
          <a:xfrm>
            <a:off x="7506593" y="284296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59250FC-8783-E699-5531-B8BE19D06A72}"/>
              </a:ext>
            </a:extLst>
          </p:cNvPr>
          <p:cNvSpPr txBox="1"/>
          <p:nvPr/>
        </p:nvSpPr>
        <p:spPr>
          <a:xfrm rot="20280174">
            <a:off x="5035595" y="2188458"/>
            <a:ext cx="103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minimize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2525AEB-20EE-F8F9-81F8-D3E9ACE37336}"/>
              </a:ext>
            </a:extLst>
          </p:cNvPr>
          <p:cNvCxnSpPr>
            <a:cxnSpLocks/>
          </p:cNvCxnSpPr>
          <p:nvPr/>
        </p:nvCxnSpPr>
        <p:spPr>
          <a:xfrm>
            <a:off x="7938641" y="2301207"/>
            <a:ext cx="0" cy="2251476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B447AB2-3BF7-225D-CAE6-903DB0E87DDA}"/>
              </a:ext>
            </a:extLst>
          </p:cNvPr>
          <p:cNvCxnSpPr>
            <a:cxnSpLocks/>
          </p:cNvCxnSpPr>
          <p:nvPr/>
        </p:nvCxnSpPr>
        <p:spPr>
          <a:xfrm flipV="1">
            <a:off x="9162777" y="2301207"/>
            <a:ext cx="0" cy="2251476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118EFA15-7299-C1C6-38E6-4559D8FF7CE9}"/>
              </a:ext>
            </a:extLst>
          </p:cNvPr>
          <p:cNvSpPr txBox="1"/>
          <p:nvPr/>
        </p:nvSpPr>
        <p:spPr>
          <a:xfrm>
            <a:off x="6573043" y="3077214"/>
            <a:ext cx="1406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loss/gradient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483EA13-00DF-5361-787B-48AFAAA18B2F}"/>
              </a:ext>
            </a:extLst>
          </p:cNvPr>
          <p:cNvSpPr txBox="1"/>
          <p:nvPr/>
        </p:nvSpPr>
        <p:spPr>
          <a:xfrm>
            <a:off x="9138063" y="3242279"/>
            <a:ext cx="140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loss/gradient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D87F276-709A-6DAE-3FF7-B7422A96DAE3}"/>
              </a:ext>
            </a:extLst>
          </p:cNvPr>
          <p:cNvSpPr txBox="1"/>
          <p:nvPr/>
        </p:nvSpPr>
        <p:spPr>
          <a:xfrm rot="20242825">
            <a:off x="5362511" y="2651083"/>
            <a:ext cx="80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results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CFC86A81-CD15-4EBA-6E00-62731EBBDA59}"/>
              </a:ext>
            </a:extLst>
          </p:cNvPr>
          <p:cNvCxnSpPr>
            <a:cxnSpLocks/>
          </p:cNvCxnSpPr>
          <p:nvPr/>
        </p:nvCxnSpPr>
        <p:spPr>
          <a:xfrm flipV="1">
            <a:off x="3005011" y="2241059"/>
            <a:ext cx="152" cy="755893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2F2ED37-8F7F-BF2B-DFBF-4981FE749FD5}"/>
              </a:ext>
            </a:extLst>
          </p:cNvPr>
          <p:cNvSpPr txBox="1"/>
          <p:nvPr/>
        </p:nvSpPr>
        <p:spPr>
          <a:xfrm>
            <a:off x="3023871" y="2414421"/>
            <a:ext cx="141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results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404355C-629E-5214-0D29-16A0CBC2DFAC}"/>
              </a:ext>
            </a:extLst>
          </p:cNvPr>
          <p:cNvSpPr txBox="1"/>
          <p:nvPr/>
        </p:nvSpPr>
        <p:spPr>
          <a:xfrm rot="1461929">
            <a:off x="5138718" y="3878923"/>
            <a:ext cx="141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74ECC96-1980-E9FD-2317-574CBA02F82C}"/>
              </a:ext>
            </a:extLst>
          </p:cNvPr>
          <p:cNvSpPr txBox="1"/>
          <p:nvPr/>
        </p:nvSpPr>
        <p:spPr>
          <a:xfrm rot="1397973">
            <a:off x="5115079" y="4348120"/>
            <a:ext cx="141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 weights</a:t>
            </a:r>
          </a:p>
        </p:txBody>
      </p:sp>
    </p:spTree>
    <p:extLst>
      <p:ext uri="{BB962C8B-B14F-4D97-AF65-F5344CB8AC3E}">
        <p14:creationId xmlns:p14="http://schemas.microsoft.com/office/powerpoint/2010/main" val="27263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"/>
                            </p:stCondLst>
                            <p:childTnLst>
                              <p:par>
                                <p:cTn id="9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500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00"/>
                            </p:stCondLst>
                            <p:childTnLst>
                              <p:par>
                                <p:cTn id="106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xit" presetSubtype="0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000"/>
                            </p:stCondLst>
                            <p:childTnLst>
                              <p:par>
                                <p:cTn id="16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500"/>
                            </p:stCondLst>
                            <p:childTnLst>
                              <p:par>
                                <p:cTn id="1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500"/>
                            </p:stCondLst>
                            <p:childTnLst>
                              <p:par>
                                <p:cTn id="171" presetID="1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2500"/>
                            </p:stCondLst>
                            <p:childTnLst>
                              <p:par>
                                <p:cTn id="17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7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3000"/>
                            </p:stCondLst>
                            <p:childTnLst>
                              <p:par>
                                <p:cTn id="1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3000"/>
                            </p:stCondLst>
                            <p:childTnLst>
                              <p:par>
                                <p:cTn id="183" presetID="1" presetClass="entr" presetSubtype="0" fill="hold" grpId="2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4000"/>
                            </p:stCondLst>
                            <p:childTnLst>
                              <p:par>
                                <p:cTn id="1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000"/>
                            </p:stCondLst>
                            <p:childTnLst>
                              <p:par>
                                <p:cTn id="1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3" grpId="2"/>
      <p:bldP spid="23" grpId="3"/>
      <p:bldP spid="23" grpId="4"/>
      <p:bldP spid="23" grpId="5"/>
      <p:bldP spid="41" grpId="0"/>
      <p:bldP spid="41" grpId="1"/>
      <p:bldP spid="45" grpId="0"/>
      <p:bldP spid="45" grpId="1"/>
      <p:bldP spid="46" grpId="0"/>
      <p:bldP spid="46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  <p:bldP spid="53" grpId="0"/>
      <p:bldP spid="53" grpId="1"/>
      <p:bldP spid="56" grpId="0"/>
      <p:bldP spid="71" grpId="0"/>
      <p:bldP spid="71" grpId="1"/>
      <p:bldP spid="71" grpId="2"/>
      <p:bldP spid="72" grpId="0"/>
      <p:bldP spid="72" grpId="1"/>
      <p:bldP spid="72" grpId="2"/>
      <p:bldP spid="74" grpId="0"/>
      <p:bldP spid="78" grpId="0"/>
      <p:bldP spid="79" grpId="0"/>
      <p:bldP spid="79" grpId="1"/>
      <p:bldP spid="80" grpId="0"/>
      <p:bldP spid="80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DC62BB-6D35-9BA5-60C1-930E16F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- Challenges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59B810-F535-9C6E-928F-F26E5AF7B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Implementation any form of plugin interactions</a:t>
            </a:r>
          </a:p>
          <a:p>
            <a:pPr lvl="1"/>
            <a:r>
              <a:rPr lang="en-US" dirty="0"/>
              <a:t>Short-running interactions (e.g., retrieve metadata)</a:t>
            </a:r>
          </a:p>
          <a:p>
            <a:pPr lvl="1"/>
            <a:r>
              <a:rPr lang="en-US" dirty="0"/>
              <a:t>Long-running interaction (e.g., do minimization)</a:t>
            </a:r>
          </a:p>
          <a:p>
            <a:r>
              <a:rPr lang="en-US" dirty="0"/>
              <a:t>Plugin </a:t>
            </a:r>
            <a:r>
              <a:rPr lang="en-US"/>
              <a:t>invoking another plugin’s frontend</a:t>
            </a:r>
            <a:endParaRPr lang="en-US" dirty="0"/>
          </a:p>
          <a:p>
            <a:r>
              <a:rPr lang="en-US" dirty="0"/>
              <a:t>Standardized endpoints to allow for interchangeability</a:t>
            </a:r>
            <a:endParaRPr lang="en-US" i="1" dirty="0"/>
          </a:p>
          <a:p>
            <a:r>
              <a:rPr lang="en-US" dirty="0"/>
              <a:t>Keeping context between endpoints</a:t>
            </a:r>
          </a:p>
          <a:p>
            <a:r>
              <a:rPr lang="en-US" dirty="0"/>
              <a:t>Efficient data formats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34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AS_Presentation_Master_16_9.potx" id="{ED833121-4038-478A-96AB-31F1DFFB93E6}" vid="{7120AC71-76D9-4B50-9858-9884328E6CA2}"/>
    </a:ext>
  </a:extLst>
</a:theme>
</file>

<file path=ppt/theme/theme2.xml><?xml version="1.0" encoding="utf-8"?>
<a:theme xmlns:a="http://schemas.openxmlformats.org/drawingml/2006/main" name="Content Slide 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>
          <a:solidFill>
            <a:schemeClr val="tx1">
              <a:lumMod val="75000"/>
              <a:lumOff val="25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AAS_Presentation_Master_16_9.potx" id="{ED833121-4038-478A-96AB-31F1DFFB93E6}" vid="{3998A4DB-FEA0-4B41-939E-A205E19E1291}"/>
    </a:ext>
  </a:extLst>
</a:theme>
</file>

<file path=ppt/theme/theme3.xml><?xml version="1.0" encoding="utf-8"?>
<a:theme xmlns:a="http://schemas.openxmlformats.org/drawingml/2006/main" name="Separator 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AAS_Presentation_Master_16_9.potx" id="{ED833121-4038-478A-96AB-31F1DFFB93E6}" vid="{48465DED-0A5C-46B5-91A4-BEDA4D3838F8}"/>
    </a:ext>
  </a:extLst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Title Master</Template>
  <TotalTime>2977</TotalTime>
  <Words>786</Words>
  <Application>Microsoft Macintosh PowerPoint</Application>
  <PresentationFormat>Custom</PresentationFormat>
  <Paragraphs>223</Paragraphs>
  <Slides>26</Slides>
  <Notes>26</Notes>
  <HiddenSlides>4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Century Gothic</vt:lpstr>
      <vt:lpstr>Montserrat</vt:lpstr>
      <vt:lpstr>Söhne</vt:lpstr>
      <vt:lpstr>Verdana Ref</vt:lpstr>
      <vt:lpstr>Wingdings</vt:lpstr>
      <vt:lpstr>Title Master</vt:lpstr>
      <vt:lpstr>Content Slide Master</vt:lpstr>
      <vt:lpstr>Separator Master</vt:lpstr>
      <vt:lpstr>Implementing Variational Quantum Algorithms as Compositions of Reusable Microservice-based Plugins</vt:lpstr>
      <vt:lpstr>Contents of the Presentation</vt:lpstr>
      <vt:lpstr>Background</vt:lpstr>
      <vt:lpstr>What is a VQA?</vt:lpstr>
      <vt:lpstr>Problem Statement</vt:lpstr>
      <vt:lpstr>QHana Demo</vt:lpstr>
      <vt:lpstr>Architecture</vt:lpstr>
      <vt:lpstr>Architecture - Decomposition</vt:lpstr>
      <vt:lpstr>Architecture - Challenges</vt:lpstr>
      <vt:lpstr>Architecture - 2 Resulting Approaches</vt:lpstr>
      <vt:lpstr>Architecture - 2 Resulting Approaches</vt:lpstr>
      <vt:lpstr>Architecture - 2 Resulting Approaches</vt:lpstr>
      <vt:lpstr>Result Validation</vt:lpstr>
      <vt:lpstr>Interchangeability Results</vt:lpstr>
      <vt:lpstr>Performance Benchmarks</vt:lpstr>
      <vt:lpstr>Performance Benchmarks</vt:lpstr>
      <vt:lpstr>Performance Benchmarks</vt:lpstr>
      <vt:lpstr>Performance Benchmarks</vt:lpstr>
      <vt:lpstr>Problem: Overhead</vt:lpstr>
      <vt:lpstr>Performance Benchmarks witch Caching</vt:lpstr>
      <vt:lpstr>Performance Benchmarks with Caching</vt:lpstr>
      <vt:lpstr>Performance Benchmarks with Caching</vt:lpstr>
      <vt:lpstr>Performance Bencharks Conclusion</vt:lpstr>
      <vt:lpstr>Conclusion and Outlook</vt:lpstr>
      <vt:lpstr>Conclusion and Outlook</vt:lpstr>
      <vt:lpstr>Thank you for listening.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Variational Quantum Algorithms as Compositions of Reusable Microservice-based Plugins</dc:title>
  <dc:creator>Matthias Weilinger</dc:creator>
  <cp:lastModifiedBy>Matthias Weilinger</cp:lastModifiedBy>
  <cp:revision>10</cp:revision>
  <dcterms:created xsi:type="dcterms:W3CDTF">2023-10-16T09:10:52Z</dcterms:created>
  <dcterms:modified xsi:type="dcterms:W3CDTF">2023-10-25T07:16:53Z</dcterms:modified>
</cp:coreProperties>
</file>

<file path=docProps/thumbnail.jpeg>
</file>